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handoutMasterIdLst>
    <p:handoutMasterId r:id="rId38"/>
  </p:handoutMasterIdLst>
  <p:sldIdLst>
    <p:sldId id="256" r:id="rId2"/>
    <p:sldId id="290" r:id="rId3"/>
    <p:sldId id="257" r:id="rId4"/>
    <p:sldId id="258" r:id="rId5"/>
    <p:sldId id="259" r:id="rId6"/>
    <p:sldId id="260" r:id="rId7"/>
    <p:sldId id="261" r:id="rId8"/>
    <p:sldId id="292" r:id="rId9"/>
    <p:sldId id="262" r:id="rId10"/>
    <p:sldId id="263" r:id="rId11"/>
    <p:sldId id="293" r:id="rId12"/>
    <p:sldId id="265" r:id="rId13"/>
    <p:sldId id="266" r:id="rId14"/>
    <p:sldId id="267" r:id="rId15"/>
    <p:sldId id="268" r:id="rId16"/>
    <p:sldId id="269" r:id="rId17"/>
    <p:sldId id="270" r:id="rId18"/>
    <p:sldId id="271" r:id="rId19"/>
    <p:sldId id="272" r:id="rId20"/>
    <p:sldId id="273" r:id="rId21"/>
    <p:sldId id="274" r:id="rId22"/>
    <p:sldId id="275" r:id="rId23"/>
    <p:sldId id="294" r:id="rId24"/>
    <p:sldId id="277" r:id="rId25"/>
    <p:sldId id="278" r:id="rId26"/>
    <p:sldId id="291" r:id="rId27"/>
    <p:sldId id="280" r:id="rId28"/>
    <p:sldId id="281" r:id="rId29"/>
    <p:sldId id="282" r:id="rId30"/>
    <p:sldId id="283" r:id="rId31"/>
    <p:sldId id="284" r:id="rId32"/>
    <p:sldId id="285" r:id="rId33"/>
    <p:sldId id="286" r:id="rId34"/>
    <p:sldId id="287" r:id="rId35"/>
    <p:sldId id="288" r:id="rId36"/>
  </p:sldIdLst>
  <p:sldSz cx="9144000" cy="6858000" type="screen4x3"/>
  <p:notesSz cx="7026275" cy="93122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Segoe UI"/>
          <a:ea typeface="Segoe UI"/>
          <a:cs typeface="Segoe U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ACB"/>
          </a:solidFill>
        </a:fill>
      </a:tcStyle>
    </a:wholeTbl>
    <a:band2H>
      <a:tcTxStyle/>
      <a:tcStyle>
        <a:tcBdr/>
        <a:fill>
          <a:solidFill>
            <a:srgbClr val="F2E7E7"/>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Segoe UI"/>
          <a:ea typeface="Segoe UI"/>
          <a:cs typeface="Segoe U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Segoe UI"/>
          <a:ea typeface="Segoe UI"/>
          <a:cs typeface="Segoe U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Segoe UI"/>
          <a:ea typeface="Segoe UI"/>
          <a:cs typeface="Segoe U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Segoe UI"/>
          <a:ea typeface="Segoe UI"/>
          <a:cs typeface="Segoe U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Segoe UI"/>
          <a:ea typeface="Segoe UI"/>
          <a:cs typeface="Segoe U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Segoe UI"/>
          <a:ea typeface="Segoe UI"/>
          <a:cs typeface="Segoe U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Segoe UI"/>
          <a:ea typeface="Segoe UI"/>
          <a:cs typeface="Segoe U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Segoe UI"/>
          <a:ea typeface="Segoe UI"/>
          <a:cs typeface="Segoe U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Segoe UI"/>
          <a:ea typeface="Segoe UI"/>
          <a:cs typeface="Segoe U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Segoe UI"/>
          <a:ea typeface="Segoe UI"/>
          <a:cs typeface="Segoe U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Segoe UI"/>
          <a:ea typeface="Segoe UI"/>
          <a:cs typeface="Segoe U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28" autoAdjust="0"/>
  </p:normalViewPr>
  <p:slideViewPr>
    <p:cSldViewPr>
      <p:cViewPr varScale="1">
        <p:scale>
          <a:sx n="50" d="100"/>
          <a:sy n="50" d="100"/>
        </p:scale>
        <p:origin x="27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BACA21-6BB7-4F89-B9E0-AF07219BE91B}"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381DC1F-4940-4226-929B-CEA7C7E1BA17}">
      <dgm:prSet phldrT="[Text]"/>
      <dgm:spPr/>
      <dgm:t>
        <a:bodyPr/>
        <a:lstStyle/>
        <a:p>
          <a:r>
            <a:rPr lang="en-US" dirty="0"/>
            <a:t>1</a:t>
          </a:r>
        </a:p>
      </dgm:t>
    </dgm:pt>
    <dgm:pt modelId="{C8F004DE-289F-4AB6-B959-F21E9DC481A9}" type="parTrans" cxnId="{FE120FC8-243F-4E3E-AA7C-A0FF1655BE5F}">
      <dgm:prSet/>
      <dgm:spPr/>
      <dgm:t>
        <a:bodyPr/>
        <a:lstStyle/>
        <a:p>
          <a:endParaRPr lang="en-US"/>
        </a:p>
      </dgm:t>
    </dgm:pt>
    <dgm:pt modelId="{A6D0A565-1CC6-46E7-B1B1-878EB564EA09}" type="sibTrans" cxnId="{FE120FC8-243F-4E3E-AA7C-A0FF1655BE5F}">
      <dgm:prSet/>
      <dgm:spPr/>
      <dgm:t>
        <a:bodyPr/>
        <a:lstStyle/>
        <a:p>
          <a:endParaRPr lang="en-US"/>
        </a:p>
      </dgm:t>
    </dgm:pt>
    <dgm:pt modelId="{84F5ACAA-8A18-4A05-982E-361B5C2FEF8D}">
      <dgm:prSet phldrT="[Text]" custT="1"/>
      <dgm:spPr/>
      <dgm:t>
        <a:bodyPr/>
        <a:lstStyle/>
        <a:p>
          <a:r>
            <a:rPr lang="en-US" sz="2400" dirty="0"/>
            <a:t>Remove safety cap from auto-injector</a:t>
          </a:r>
        </a:p>
      </dgm:t>
    </dgm:pt>
    <dgm:pt modelId="{60632C64-A246-45AF-9F4B-1A5C88111E49}" type="parTrans" cxnId="{93409F0C-E695-4FA3-9859-546E8939A65B}">
      <dgm:prSet/>
      <dgm:spPr/>
      <dgm:t>
        <a:bodyPr/>
        <a:lstStyle/>
        <a:p>
          <a:endParaRPr lang="en-US"/>
        </a:p>
      </dgm:t>
    </dgm:pt>
    <dgm:pt modelId="{4ADBF8FB-0897-4992-8055-7F66B9A73444}" type="sibTrans" cxnId="{93409F0C-E695-4FA3-9859-546E8939A65B}">
      <dgm:prSet/>
      <dgm:spPr/>
      <dgm:t>
        <a:bodyPr/>
        <a:lstStyle/>
        <a:p>
          <a:endParaRPr lang="en-US"/>
        </a:p>
      </dgm:t>
    </dgm:pt>
    <dgm:pt modelId="{8168A1B5-6869-4B3A-9764-0018787D6805}">
      <dgm:prSet phldrT="[Text]" custT="1"/>
      <dgm:spPr/>
      <dgm:t>
        <a:bodyPr/>
        <a:lstStyle/>
        <a:p>
          <a:r>
            <a:rPr lang="en-US" sz="2400" dirty="0"/>
            <a:t>Place auto-injector against outer thigh</a:t>
          </a:r>
        </a:p>
      </dgm:t>
    </dgm:pt>
    <dgm:pt modelId="{1D0F44AE-1EC2-4787-A90B-63834BE2F021}" type="parTrans" cxnId="{D946C999-8BBC-4909-ABBF-2BF16FD89809}">
      <dgm:prSet/>
      <dgm:spPr/>
      <dgm:t>
        <a:bodyPr/>
        <a:lstStyle/>
        <a:p>
          <a:endParaRPr lang="en-US"/>
        </a:p>
      </dgm:t>
    </dgm:pt>
    <dgm:pt modelId="{A27EC90A-748A-4AEE-89A2-0789216C0A75}" type="sibTrans" cxnId="{D946C999-8BBC-4909-ABBF-2BF16FD89809}">
      <dgm:prSet/>
      <dgm:spPr/>
      <dgm:t>
        <a:bodyPr/>
        <a:lstStyle/>
        <a:p>
          <a:endParaRPr lang="en-US"/>
        </a:p>
      </dgm:t>
    </dgm:pt>
    <dgm:pt modelId="{23FBB469-BCD9-489B-970B-E8426D997D47}">
      <dgm:prSet phldrT="[Text]"/>
      <dgm:spPr/>
      <dgm:t>
        <a:bodyPr/>
        <a:lstStyle/>
        <a:p>
          <a:r>
            <a:rPr lang="en-US" dirty="0"/>
            <a:t>2</a:t>
          </a:r>
        </a:p>
      </dgm:t>
    </dgm:pt>
    <dgm:pt modelId="{10C45C9F-85C9-4499-9408-A6F77889096F}" type="parTrans" cxnId="{5B0D4C84-087E-4546-A6AA-CBE913DD3D8E}">
      <dgm:prSet/>
      <dgm:spPr/>
      <dgm:t>
        <a:bodyPr/>
        <a:lstStyle/>
        <a:p>
          <a:endParaRPr lang="en-US"/>
        </a:p>
      </dgm:t>
    </dgm:pt>
    <dgm:pt modelId="{710B37B8-53E3-4433-92C5-07B3CAF9B7BE}" type="sibTrans" cxnId="{5B0D4C84-087E-4546-A6AA-CBE913DD3D8E}">
      <dgm:prSet/>
      <dgm:spPr/>
      <dgm:t>
        <a:bodyPr/>
        <a:lstStyle/>
        <a:p>
          <a:endParaRPr lang="en-US"/>
        </a:p>
      </dgm:t>
    </dgm:pt>
    <dgm:pt modelId="{9193A0E5-734F-4ACD-9BC6-CD140095DA1E}">
      <dgm:prSet phldrT="[Text]" custT="1"/>
      <dgm:spPr/>
      <dgm:t>
        <a:bodyPr/>
        <a:lstStyle/>
        <a:p>
          <a:r>
            <a:rPr lang="en-US" sz="2400" dirty="0"/>
            <a:t>Push auto-injector firmly against thigh until auto-injector activates</a:t>
          </a:r>
          <a:r>
            <a:rPr lang="en-US" sz="2800" dirty="0"/>
            <a:t>                                  </a:t>
          </a:r>
          <a:r>
            <a:rPr lang="en-US" sz="1900" dirty="0"/>
            <a:t>       *</a:t>
          </a:r>
          <a:r>
            <a:rPr lang="en-US" sz="1400" i="1" dirty="0"/>
            <a:t>For small children, hold thigh firmly in place before injecting</a:t>
          </a:r>
          <a:endParaRPr lang="en-US" sz="1400" dirty="0"/>
        </a:p>
      </dgm:t>
    </dgm:pt>
    <dgm:pt modelId="{C5E4D9E3-C3B0-4ECF-A85F-5EF728CD707E}" type="parTrans" cxnId="{15A0F2A7-B513-4F58-A5E2-EABED4189E90}">
      <dgm:prSet/>
      <dgm:spPr/>
      <dgm:t>
        <a:bodyPr/>
        <a:lstStyle/>
        <a:p>
          <a:endParaRPr lang="en-US"/>
        </a:p>
      </dgm:t>
    </dgm:pt>
    <dgm:pt modelId="{6BCC7C14-BBDC-4E55-82C3-E2EFF8E7701C}" type="sibTrans" cxnId="{15A0F2A7-B513-4F58-A5E2-EABED4189E90}">
      <dgm:prSet/>
      <dgm:spPr/>
      <dgm:t>
        <a:bodyPr/>
        <a:lstStyle/>
        <a:p>
          <a:endParaRPr lang="en-US"/>
        </a:p>
      </dgm:t>
    </dgm:pt>
    <dgm:pt modelId="{C7CAEF03-0FF8-4CCD-B951-758A1C391E4B}">
      <dgm:prSet phldrT="[Text]"/>
      <dgm:spPr/>
      <dgm:t>
        <a:bodyPr/>
        <a:lstStyle/>
        <a:p>
          <a:r>
            <a:rPr lang="en-US" dirty="0"/>
            <a:t>3</a:t>
          </a:r>
        </a:p>
      </dgm:t>
    </dgm:pt>
    <dgm:pt modelId="{8899458A-9E4F-460E-8A80-074592151D29}" type="parTrans" cxnId="{FB8ECFE5-C521-4C50-8E5F-8AE43314BE64}">
      <dgm:prSet/>
      <dgm:spPr/>
      <dgm:t>
        <a:bodyPr/>
        <a:lstStyle/>
        <a:p>
          <a:endParaRPr lang="en-US"/>
        </a:p>
      </dgm:t>
    </dgm:pt>
    <dgm:pt modelId="{93B5E61E-C93F-4121-A871-061F1398D905}" type="sibTrans" cxnId="{FB8ECFE5-C521-4C50-8E5F-8AE43314BE64}">
      <dgm:prSet/>
      <dgm:spPr/>
      <dgm:t>
        <a:bodyPr/>
        <a:lstStyle/>
        <a:p>
          <a:endParaRPr lang="en-US"/>
        </a:p>
      </dgm:t>
    </dgm:pt>
    <dgm:pt modelId="{1B6ADA20-00F7-4A50-B327-BD92F4E11DED}">
      <dgm:prSet phldrT="[Text]" custT="1"/>
      <dgm:spPr/>
      <dgm:t>
        <a:bodyPr/>
        <a:lstStyle/>
        <a:p>
          <a:r>
            <a:rPr lang="en-US" sz="2400" dirty="0"/>
            <a:t>Hold firmly in place </a:t>
          </a:r>
          <a:r>
            <a:rPr lang="en-US" sz="1400" dirty="0"/>
            <a:t>(</a:t>
          </a:r>
          <a:r>
            <a:rPr lang="en-US" sz="1400" i="1" dirty="0"/>
            <a:t>check directions for the auto-injector  for length of time to hold: 3 seconds or 10 seconds</a:t>
          </a:r>
          <a:r>
            <a:rPr lang="en-US" sz="1400" dirty="0"/>
            <a:t>)</a:t>
          </a:r>
        </a:p>
      </dgm:t>
    </dgm:pt>
    <dgm:pt modelId="{309F03C8-7A94-4706-A213-A03BD71A90A4}" type="parTrans" cxnId="{435133C0-1457-4FEC-B3E8-C151E2417D26}">
      <dgm:prSet/>
      <dgm:spPr/>
      <dgm:t>
        <a:bodyPr/>
        <a:lstStyle/>
        <a:p>
          <a:endParaRPr lang="en-US"/>
        </a:p>
      </dgm:t>
    </dgm:pt>
    <dgm:pt modelId="{82D4C1C8-1E50-4BAA-B1D5-52296B9B840E}" type="sibTrans" cxnId="{435133C0-1457-4FEC-B3E8-C151E2417D26}">
      <dgm:prSet/>
      <dgm:spPr/>
      <dgm:t>
        <a:bodyPr/>
        <a:lstStyle/>
        <a:p>
          <a:endParaRPr lang="en-US"/>
        </a:p>
      </dgm:t>
    </dgm:pt>
    <dgm:pt modelId="{4E0B06DF-6D85-4A0B-847C-0E4FB2251F20}">
      <dgm:prSet phldrT="[Text]" custT="1"/>
      <dgm:spPr/>
      <dgm:t>
        <a:bodyPr/>
        <a:lstStyle/>
        <a:p>
          <a:r>
            <a:rPr lang="en-US" sz="1800" dirty="0"/>
            <a:t>Keep device to give to EMS</a:t>
          </a:r>
        </a:p>
      </dgm:t>
    </dgm:pt>
    <dgm:pt modelId="{625022AB-A177-49AA-9495-211CD6D12936}" type="parTrans" cxnId="{A41CDE4A-8D9A-4F80-BA50-4E7EEDAB0AE4}">
      <dgm:prSet/>
      <dgm:spPr/>
      <dgm:t>
        <a:bodyPr/>
        <a:lstStyle/>
        <a:p>
          <a:endParaRPr lang="en-US"/>
        </a:p>
      </dgm:t>
    </dgm:pt>
    <dgm:pt modelId="{582DD478-2DC3-4563-A371-4D5DB350E13F}" type="sibTrans" cxnId="{A41CDE4A-8D9A-4F80-BA50-4E7EEDAB0AE4}">
      <dgm:prSet/>
      <dgm:spPr/>
      <dgm:t>
        <a:bodyPr/>
        <a:lstStyle/>
        <a:p>
          <a:endParaRPr lang="en-US"/>
        </a:p>
      </dgm:t>
    </dgm:pt>
    <dgm:pt modelId="{5C21A6D2-B3E9-4E88-8F9F-80BCEC4231BA}">
      <dgm:prSet phldrT="[Text]" custT="1"/>
      <dgm:spPr/>
      <dgm:t>
        <a:bodyPr/>
        <a:lstStyle/>
        <a:p>
          <a:r>
            <a:rPr lang="en-US" sz="1800" dirty="0"/>
            <a:t>Massage site for 10 seconds</a:t>
          </a:r>
        </a:p>
      </dgm:t>
    </dgm:pt>
    <dgm:pt modelId="{841B5EBD-8A3B-4DC2-BEEE-9AFDDF30FCE9}" type="parTrans" cxnId="{F83BA1DE-F9F1-4196-9E98-BBC9A545997F}">
      <dgm:prSet/>
      <dgm:spPr/>
      <dgm:t>
        <a:bodyPr/>
        <a:lstStyle/>
        <a:p>
          <a:endParaRPr lang="en-US"/>
        </a:p>
      </dgm:t>
    </dgm:pt>
    <dgm:pt modelId="{2BAE9023-5EFA-4D6D-9DC7-6798FF361DE0}" type="sibTrans" cxnId="{F83BA1DE-F9F1-4196-9E98-BBC9A545997F}">
      <dgm:prSet/>
      <dgm:spPr/>
      <dgm:t>
        <a:bodyPr/>
        <a:lstStyle/>
        <a:p>
          <a:endParaRPr lang="en-US"/>
        </a:p>
      </dgm:t>
    </dgm:pt>
    <dgm:pt modelId="{25D034F7-34CD-4DF9-94CE-93E5FA495574}" type="pres">
      <dgm:prSet presAssocID="{D0BACA21-6BB7-4F89-B9E0-AF07219BE91B}" presName="linearFlow" presStyleCnt="0">
        <dgm:presLayoutVars>
          <dgm:dir/>
          <dgm:animLvl val="lvl"/>
          <dgm:resizeHandles val="exact"/>
        </dgm:presLayoutVars>
      </dgm:prSet>
      <dgm:spPr/>
    </dgm:pt>
    <dgm:pt modelId="{ACA300F2-BF3A-4434-8E21-3FBDD8230C15}" type="pres">
      <dgm:prSet presAssocID="{B381DC1F-4940-4226-929B-CEA7C7E1BA17}" presName="composite" presStyleCnt="0"/>
      <dgm:spPr/>
    </dgm:pt>
    <dgm:pt modelId="{46CB9465-6BA3-4B91-B1B6-011EB57B3344}" type="pres">
      <dgm:prSet presAssocID="{B381DC1F-4940-4226-929B-CEA7C7E1BA17}" presName="parentText" presStyleLbl="alignNode1" presStyleIdx="0" presStyleCnt="3">
        <dgm:presLayoutVars>
          <dgm:chMax val="1"/>
          <dgm:bulletEnabled val="1"/>
        </dgm:presLayoutVars>
      </dgm:prSet>
      <dgm:spPr/>
    </dgm:pt>
    <dgm:pt modelId="{887E3D53-2305-4ABC-82B3-F779829237DD}" type="pres">
      <dgm:prSet presAssocID="{B381DC1F-4940-4226-929B-CEA7C7E1BA17}" presName="descendantText" presStyleLbl="alignAcc1" presStyleIdx="0" presStyleCnt="3">
        <dgm:presLayoutVars>
          <dgm:bulletEnabled val="1"/>
        </dgm:presLayoutVars>
      </dgm:prSet>
      <dgm:spPr/>
    </dgm:pt>
    <dgm:pt modelId="{942B56B4-27E8-4E19-A8A0-76A54178F26A}" type="pres">
      <dgm:prSet presAssocID="{A6D0A565-1CC6-46E7-B1B1-878EB564EA09}" presName="sp" presStyleCnt="0"/>
      <dgm:spPr/>
    </dgm:pt>
    <dgm:pt modelId="{6115510E-06B2-4077-BAEB-398217E71F4A}" type="pres">
      <dgm:prSet presAssocID="{23FBB469-BCD9-489B-970B-E8426D997D47}" presName="composite" presStyleCnt="0"/>
      <dgm:spPr/>
    </dgm:pt>
    <dgm:pt modelId="{90887204-17FA-4CEE-94F9-1A56FE5C6533}" type="pres">
      <dgm:prSet presAssocID="{23FBB469-BCD9-489B-970B-E8426D997D47}" presName="parentText" presStyleLbl="alignNode1" presStyleIdx="1" presStyleCnt="3">
        <dgm:presLayoutVars>
          <dgm:chMax val="1"/>
          <dgm:bulletEnabled val="1"/>
        </dgm:presLayoutVars>
      </dgm:prSet>
      <dgm:spPr/>
    </dgm:pt>
    <dgm:pt modelId="{28AB0B6B-895A-40D4-8291-7C20810B6976}" type="pres">
      <dgm:prSet presAssocID="{23FBB469-BCD9-489B-970B-E8426D997D47}" presName="descendantText" presStyleLbl="alignAcc1" presStyleIdx="1" presStyleCnt="3">
        <dgm:presLayoutVars>
          <dgm:bulletEnabled val="1"/>
        </dgm:presLayoutVars>
      </dgm:prSet>
      <dgm:spPr/>
    </dgm:pt>
    <dgm:pt modelId="{0FD6F0B7-9C60-47FC-A715-149F08B30707}" type="pres">
      <dgm:prSet presAssocID="{710B37B8-53E3-4433-92C5-07B3CAF9B7BE}" presName="sp" presStyleCnt="0"/>
      <dgm:spPr/>
    </dgm:pt>
    <dgm:pt modelId="{01CC8BB5-9440-4A24-8AD8-CF5938C2DBC5}" type="pres">
      <dgm:prSet presAssocID="{C7CAEF03-0FF8-4CCD-B951-758A1C391E4B}" presName="composite" presStyleCnt="0"/>
      <dgm:spPr/>
    </dgm:pt>
    <dgm:pt modelId="{CA4A0D13-4E21-409E-9122-7412F8C964EA}" type="pres">
      <dgm:prSet presAssocID="{C7CAEF03-0FF8-4CCD-B951-758A1C391E4B}" presName="parentText" presStyleLbl="alignNode1" presStyleIdx="2" presStyleCnt="3">
        <dgm:presLayoutVars>
          <dgm:chMax val="1"/>
          <dgm:bulletEnabled val="1"/>
        </dgm:presLayoutVars>
      </dgm:prSet>
      <dgm:spPr/>
    </dgm:pt>
    <dgm:pt modelId="{0F937FBE-3E55-43DF-AAF4-B5AFD655E4D3}" type="pres">
      <dgm:prSet presAssocID="{C7CAEF03-0FF8-4CCD-B951-758A1C391E4B}" presName="descendantText" presStyleLbl="alignAcc1" presStyleIdx="2" presStyleCnt="3">
        <dgm:presLayoutVars>
          <dgm:bulletEnabled val="1"/>
        </dgm:presLayoutVars>
      </dgm:prSet>
      <dgm:spPr/>
    </dgm:pt>
  </dgm:ptLst>
  <dgm:cxnLst>
    <dgm:cxn modelId="{30170B0A-53BB-48A0-8A6E-7A130B11FA0A}" type="presOf" srcId="{84F5ACAA-8A18-4A05-982E-361B5C2FEF8D}" destId="{887E3D53-2305-4ABC-82B3-F779829237DD}" srcOrd="0" destOrd="0" presId="urn:microsoft.com/office/officeart/2005/8/layout/chevron2"/>
    <dgm:cxn modelId="{93409F0C-E695-4FA3-9859-546E8939A65B}" srcId="{B381DC1F-4940-4226-929B-CEA7C7E1BA17}" destId="{84F5ACAA-8A18-4A05-982E-361B5C2FEF8D}" srcOrd="0" destOrd="0" parTransId="{60632C64-A246-45AF-9F4B-1A5C88111E49}" sibTransId="{4ADBF8FB-0897-4992-8055-7F66B9A73444}"/>
    <dgm:cxn modelId="{4AA0B317-8C61-46C8-9B9F-A044150E18E4}" type="presOf" srcId="{1B6ADA20-00F7-4A50-B327-BD92F4E11DED}" destId="{0F937FBE-3E55-43DF-AAF4-B5AFD655E4D3}" srcOrd="0" destOrd="0" presId="urn:microsoft.com/office/officeart/2005/8/layout/chevron2"/>
    <dgm:cxn modelId="{AA35B830-82B6-417A-B579-78310F4CB4A6}" type="presOf" srcId="{9193A0E5-734F-4ACD-9BC6-CD140095DA1E}" destId="{28AB0B6B-895A-40D4-8291-7C20810B6976}" srcOrd="0" destOrd="0" presId="urn:microsoft.com/office/officeart/2005/8/layout/chevron2"/>
    <dgm:cxn modelId="{25C2B06A-9C70-4AAE-AB33-BAF59B6ED2EE}" type="presOf" srcId="{4E0B06DF-6D85-4A0B-847C-0E4FB2251F20}" destId="{0F937FBE-3E55-43DF-AAF4-B5AFD655E4D3}" srcOrd="0" destOrd="2" presId="urn:microsoft.com/office/officeart/2005/8/layout/chevron2"/>
    <dgm:cxn modelId="{A41CDE4A-8D9A-4F80-BA50-4E7EEDAB0AE4}" srcId="{C7CAEF03-0FF8-4CCD-B951-758A1C391E4B}" destId="{4E0B06DF-6D85-4A0B-847C-0E4FB2251F20}" srcOrd="2" destOrd="0" parTransId="{625022AB-A177-49AA-9495-211CD6D12936}" sibTransId="{582DD478-2DC3-4563-A371-4D5DB350E13F}"/>
    <dgm:cxn modelId="{4A75E24F-BAD3-4464-9DA0-CB228F7791FA}" type="presOf" srcId="{8168A1B5-6869-4B3A-9764-0018787D6805}" destId="{887E3D53-2305-4ABC-82B3-F779829237DD}" srcOrd="0" destOrd="1" presId="urn:microsoft.com/office/officeart/2005/8/layout/chevron2"/>
    <dgm:cxn modelId="{5B0D4C84-087E-4546-A6AA-CBE913DD3D8E}" srcId="{D0BACA21-6BB7-4F89-B9E0-AF07219BE91B}" destId="{23FBB469-BCD9-489B-970B-E8426D997D47}" srcOrd="1" destOrd="0" parTransId="{10C45C9F-85C9-4499-9408-A6F77889096F}" sibTransId="{710B37B8-53E3-4433-92C5-07B3CAF9B7BE}"/>
    <dgm:cxn modelId="{7BC5DC91-2CF6-4FC3-A628-A07989B2A6CC}" type="presOf" srcId="{23FBB469-BCD9-489B-970B-E8426D997D47}" destId="{90887204-17FA-4CEE-94F9-1A56FE5C6533}" srcOrd="0" destOrd="0" presId="urn:microsoft.com/office/officeart/2005/8/layout/chevron2"/>
    <dgm:cxn modelId="{D946C999-8BBC-4909-ABBF-2BF16FD89809}" srcId="{B381DC1F-4940-4226-929B-CEA7C7E1BA17}" destId="{8168A1B5-6869-4B3A-9764-0018787D6805}" srcOrd="1" destOrd="0" parTransId="{1D0F44AE-1EC2-4787-A90B-63834BE2F021}" sibTransId="{A27EC90A-748A-4AEE-89A2-0789216C0A75}"/>
    <dgm:cxn modelId="{15A0F2A7-B513-4F58-A5E2-EABED4189E90}" srcId="{23FBB469-BCD9-489B-970B-E8426D997D47}" destId="{9193A0E5-734F-4ACD-9BC6-CD140095DA1E}" srcOrd="0" destOrd="0" parTransId="{C5E4D9E3-C3B0-4ECF-A85F-5EF728CD707E}" sibTransId="{6BCC7C14-BBDC-4E55-82C3-E2EFF8E7701C}"/>
    <dgm:cxn modelId="{7CFAAEAD-2238-477E-9F93-9CB27E185C63}" type="presOf" srcId="{C7CAEF03-0FF8-4CCD-B951-758A1C391E4B}" destId="{CA4A0D13-4E21-409E-9122-7412F8C964EA}" srcOrd="0" destOrd="0" presId="urn:microsoft.com/office/officeart/2005/8/layout/chevron2"/>
    <dgm:cxn modelId="{435133C0-1457-4FEC-B3E8-C151E2417D26}" srcId="{C7CAEF03-0FF8-4CCD-B951-758A1C391E4B}" destId="{1B6ADA20-00F7-4A50-B327-BD92F4E11DED}" srcOrd="0" destOrd="0" parTransId="{309F03C8-7A94-4706-A213-A03BD71A90A4}" sibTransId="{82D4C1C8-1E50-4BAA-B1D5-52296B9B840E}"/>
    <dgm:cxn modelId="{FE120FC8-243F-4E3E-AA7C-A0FF1655BE5F}" srcId="{D0BACA21-6BB7-4F89-B9E0-AF07219BE91B}" destId="{B381DC1F-4940-4226-929B-CEA7C7E1BA17}" srcOrd="0" destOrd="0" parTransId="{C8F004DE-289F-4AB6-B959-F21E9DC481A9}" sibTransId="{A6D0A565-1CC6-46E7-B1B1-878EB564EA09}"/>
    <dgm:cxn modelId="{F94871DD-5235-4831-A894-8F510CD65D40}" type="presOf" srcId="{D0BACA21-6BB7-4F89-B9E0-AF07219BE91B}" destId="{25D034F7-34CD-4DF9-94CE-93E5FA495574}" srcOrd="0" destOrd="0" presId="urn:microsoft.com/office/officeart/2005/8/layout/chevron2"/>
    <dgm:cxn modelId="{F83BA1DE-F9F1-4196-9E98-BBC9A545997F}" srcId="{C7CAEF03-0FF8-4CCD-B951-758A1C391E4B}" destId="{5C21A6D2-B3E9-4E88-8F9F-80BCEC4231BA}" srcOrd="1" destOrd="0" parTransId="{841B5EBD-8A3B-4DC2-BEEE-9AFDDF30FCE9}" sibTransId="{2BAE9023-5EFA-4D6D-9DC7-6798FF361DE0}"/>
    <dgm:cxn modelId="{DAA7E2DE-1851-4DD6-A8F3-D8F9EF68628F}" type="presOf" srcId="{5C21A6D2-B3E9-4E88-8F9F-80BCEC4231BA}" destId="{0F937FBE-3E55-43DF-AAF4-B5AFD655E4D3}" srcOrd="0" destOrd="1" presId="urn:microsoft.com/office/officeart/2005/8/layout/chevron2"/>
    <dgm:cxn modelId="{2C8568E1-0D8A-411D-BF24-1BF0749D4D62}" type="presOf" srcId="{B381DC1F-4940-4226-929B-CEA7C7E1BA17}" destId="{46CB9465-6BA3-4B91-B1B6-011EB57B3344}" srcOrd="0" destOrd="0" presId="urn:microsoft.com/office/officeart/2005/8/layout/chevron2"/>
    <dgm:cxn modelId="{FB8ECFE5-C521-4C50-8E5F-8AE43314BE64}" srcId="{D0BACA21-6BB7-4F89-B9E0-AF07219BE91B}" destId="{C7CAEF03-0FF8-4CCD-B951-758A1C391E4B}" srcOrd="2" destOrd="0" parTransId="{8899458A-9E4F-460E-8A80-074592151D29}" sibTransId="{93B5E61E-C93F-4121-A871-061F1398D905}"/>
    <dgm:cxn modelId="{81519B21-ABE5-4C1E-B22D-24BD4DE55DEE}" type="presParOf" srcId="{25D034F7-34CD-4DF9-94CE-93E5FA495574}" destId="{ACA300F2-BF3A-4434-8E21-3FBDD8230C15}" srcOrd="0" destOrd="0" presId="urn:microsoft.com/office/officeart/2005/8/layout/chevron2"/>
    <dgm:cxn modelId="{8F6B9A9E-184B-4CDE-BCD7-6865D8362BB3}" type="presParOf" srcId="{ACA300F2-BF3A-4434-8E21-3FBDD8230C15}" destId="{46CB9465-6BA3-4B91-B1B6-011EB57B3344}" srcOrd="0" destOrd="0" presId="urn:microsoft.com/office/officeart/2005/8/layout/chevron2"/>
    <dgm:cxn modelId="{CF48D499-E15F-477D-99BC-BF3AB9211EA6}" type="presParOf" srcId="{ACA300F2-BF3A-4434-8E21-3FBDD8230C15}" destId="{887E3D53-2305-4ABC-82B3-F779829237DD}" srcOrd="1" destOrd="0" presId="urn:microsoft.com/office/officeart/2005/8/layout/chevron2"/>
    <dgm:cxn modelId="{E70D3B7A-8952-4052-A2F5-56CDDA203564}" type="presParOf" srcId="{25D034F7-34CD-4DF9-94CE-93E5FA495574}" destId="{942B56B4-27E8-4E19-A8A0-76A54178F26A}" srcOrd="1" destOrd="0" presId="urn:microsoft.com/office/officeart/2005/8/layout/chevron2"/>
    <dgm:cxn modelId="{E63A39FF-E21D-413C-A83A-F1DFE17C82F8}" type="presParOf" srcId="{25D034F7-34CD-4DF9-94CE-93E5FA495574}" destId="{6115510E-06B2-4077-BAEB-398217E71F4A}" srcOrd="2" destOrd="0" presId="urn:microsoft.com/office/officeart/2005/8/layout/chevron2"/>
    <dgm:cxn modelId="{338A586E-8F99-4496-962C-814150559A4B}" type="presParOf" srcId="{6115510E-06B2-4077-BAEB-398217E71F4A}" destId="{90887204-17FA-4CEE-94F9-1A56FE5C6533}" srcOrd="0" destOrd="0" presId="urn:microsoft.com/office/officeart/2005/8/layout/chevron2"/>
    <dgm:cxn modelId="{B63F09AA-C81E-4978-80DE-94A1BB0C4BCD}" type="presParOf" srcId="{6115510E-06B2-4077-BAEB-398217E71F4A}" destId="{28AB0B6B-895A-40D4-8291-7C20810B6976}" srcOrd="1" destOrd="0" presId="urn:microsoft.com/office/officeart/2005/8/layout/chevron2"/>
    <dgm:cxn modelId="{6DC6720F-DF0E-42A3-ACEB-ED33D0B5E784}" type="presParOf" srcId="{25D034F7-34CD-4DF9-94CE-93E5FA495574}" destId="{0FD6F0B7-9C60-47FC-A715-149F08B30707}" srcOrd="3" destOrd="0" presId="urn:microsoft.com/office/officeart/2005/8/layout/chevron2"/>
    <dgm:cxn modelId="{91523124-5EFB-43C4-B920-4F2A5B790241}" type="presParOf" srcId="{25D034F7-34CD-4DF9-94CE-93E5FA495574}" destId="{01CC8BB5-9440-4A24-8AD8-CF5938C2DBC5}" srcOrd="4" destOrd="0" presId="urn:microsoft.com/office/officeart/2005/8/layout/chevron2"/>
    <dgm:cxn modelId="{22B7951A-A37A-427B-B311-4B12DB874B25}" type="presParOf" srcId="{01CC8BB5-9440-4A24-8AD8-CF5938C2DBC5}" destId="{CA4A0D13-4E21-409E-9122-7412F8C964EA}" srcOrd="0" destOrd="0" presId="urn:microsoft.com/office/officeart/2005/8/layout/chevron2"/>
    <dgm:cxn modelId="{50B1287B-D3E7-4FB0-9471-C04A6F2BEAE5}" type="presParOf" srcId="{01CC8BB5-9440-4A24-8AD8-CF5938C2DBC5}" destId="{0F937FBE-3E55-43DF-AAF4-B5AFD655E4D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B9465-6BA3-4B91-B1B6-011EB57B3344}">
      <dsp:nvSpPr>
        <dsp:cNvPr id="0" name=""/>
        <dsp:cNvSpPr/>
      </dsp:nvSpPr>
      <dsp:spPr>
        <a:xfrm rot="5400000">
          <a:off x="-246181" y="251033"/>
          <a:ext cx="1641210" cy="114884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1</a:t>
          </a:r>
        </a:p>
      </dsp:txBody>
      <dsp:txXfrm rot="-5400000">
        <a:off x="1" y="579276"/>
        <a:ext cx="1148847" cy="492363"/>
      </dsp:txXfrm>
    </dsp:sp>
    <dsp:sp modelId="{887E3D53-2305-4ABC-82B3-F779829237DD}">
      <dsp:nvSpPr>
        <dsp:cNvPr id="0" name=""/>
        <dsp:cNvSpPr/>
      </dsp:nvSpPr>
      <dsp:spPr>
        <a:xfrm rot="5400000">
          <a:off x="3812930" y="-2659231"/>
          <a:ext cx="1066786" cy="63949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Remove safety cap from auto-injector</a:t>
          </a:r>
        </a:p>
        <a:p>
          <a:pPr marL="228600" lvl="1" indent="-228600" algn="l" defTabSz="1066800">
            <a:lnSpc>
              <a:spcPct val="90000"/>
            </a:lnSpc>
            <a:spcBef>
              <a:spcPct val="0"/>
            </a:spcBef>
            <a:spcAft>
              <a:spcPct val="15000"/>
            </a:spcAft>
            <a:buChar char="•"/>
          </a:pPr>
          <a:r>
            <a:rPr lang="en-US" sz="2400" kern="1200" dirty="0"/>
            <a:t>Place auto-injector against outer thigh</a:t>
          </a:r>
        </a:p>
      </dsp:txBody>
      <dsp:txXfrm rot="-5400000">
        <a:off x="1148847" y="56928"/>
        <a:ext cx="6342876" cy="962634"/>
      </dsp:txXfrm>
    </dsp:sp>
    <dsp:sp modelId="{90887204-17FA-4CEE-94F9-1A56FE5C6533}">
      <dsp:nvSpPr>
        <dsp:cNvPr id="0" name=""/>
        <dsp:cNvSpPr/>
      </dsp:nvSpPr>
      <dsp:spPr>
        <a:xfrm rot="5400000">
          <a:off x="-246181" y="1698876"/>
          <a:ext cx="1641210" cy="114884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2</a:t>
          </a:r>
        </a:p>
      </dsp:txBody>
      <dsp:txXfrm rot="-5400000">
        <a:off x="1" y="2027119"/>
        <a:ext cx="1148847" cy="492363"/>
      </dsp:txXfrm>
    </dsp:sp>
    <dsp:sp modelId="{28AB0B6B-895A-40D4-8291-7C20810B6976}">
      <dsp:nvSpPr>
        <dsp:cNvPr id="0" name=""/>
        <dsp:cNvSpPr/>
      </dsp:nvSpPr>
      <dsp:spPr>
        <a:xfrm rot="5400000">
          <a:off x="3812930" y="-1211388"/>
          <a:ext cx="1066786" cy="63949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Push auto-injector firmly against thigh until auto-injector activates</a:t>
          </a:r>
          <a:r>
            <a:rPr lang="en-US" sz="2800" kern="1200" dirty="0"/>
            <a:t>                                  </a:t>
          </a:r>
          <a:r>
            <a:rPr lang="en-US" sz="1900" kern="1200" dirty="0"/>
            <a:t>       *</a:t>
          </a:r>
          <a:r>
            <a:rPr lang="en-US" sz="1400" i="1" kern="1200" dirty="0"/>
            <a:t>For small children, hold thigh firmly in place before injecting</a:t>
          </a:r>
          <a:endParaRPr lang="en-US" sz="1400" kern="1200" dirty="0"/>
        </a:p>
      </dsp:txBody>
      <dsp:txXfrm rot="-5400000">
        <a:off x="1148847" y="1504771"/>
        <a:ext cx="6342876" cy="962634"/>
      </dsp:txXfrm>
    </dsp:sp>
    <dsp:sp modelId="{CA4A0D13-4E21-409E-9122-7412F8C964EA}">
      <dsp:nvSpPr>
        <dsp:cNvPr id="0" name=""/>
        <dsp:cNvSpPr/>
      </dsp:nvSpPr>
      <dsp:spPr>
        <a:xfrm rot="5400000">
          <a:off x="-246181" y="3146719"/>
          <a:ext cx="1641210" cy="114884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3</a:t>
          </a:r>
        </a:p>
      </dsp:txBody>
      <dsp:txXfrm rot="-5400000">
        <a:off x="1" y="3474962"/>
        <a:ext cx="1148847" cy="492363"/>
      </dsp:txXfrm>
    </dsp:sp>
    <dsp:sp modelId="{0F937FBE-3E55-43DF-AAF4-B5AFD655E4D3}">
      <dsp:nvSpPr>
        <dsp:cNvPr id="0" name=""/>
        <dsp:cNvSpPr/>
      </dsp:nvSpPr>
      <dsp:spPr>
        <a:xfrm rot="5400000">
          <a:off x="3812930" y="236454"/>
          <a:ext cx="1066786" cy="639495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Hold firmly in place </a:t>
          </a:r>
          <a:r>
            <a:rPr lang="en-US" sz="1400" kern="1200" dirty="0"/>
            <a:t>(</a:t>
          </a:r>
          <a:r>
            <a:rPr lang="en-US" sz="1400" i="1" kern="1200" dirty="0"/>
            <a:t>check directions for the auto-injector  for length of time to hold: 3 seconds or 10 seconds</a:t>
          </a:r>
          <a:r>
            <a:rPr lang="en-US" sz="1400" kern="1200" dirty="0"/>
            <a:t>)</a:t>
          </a:r>
        </a:p>
        <a:p>
          <a:pPr marL="171450" lvl="1" indent="-171450" algn="l" defTabSz="800100">
            <a:lnSpc>
              <a:spcPct val="90000"/>
            </a:lnSpc>
            <a:spcBef>
              <a:spcPct val="0"/>
            </a:spcBef>
            <a:spcAft>
              <a:spcPct val="15000"/>
            </a:spcAft>
            <a:buChar char="•"/>
          </a:pPr>
          <a:r>
            <a:rPr lang="en-US" sz="1800" kern="1200" dirty="0"/>
            <a:t>Massage site for 10 seconds</a:t>
          </a:r>
        </a:p>
        <a:p>
          <a:pPr marL="171450" lvl="1" indent="-171450" algn="l" defTabSz="800100">
            <a:lnSpc>
              <a:spcPct val="90000"/>
            </a:lnSpc>
            <a:spcBef>
              <a:spcPct val="0"/>
            </a:spcBef>
            <a:spcAft>
              <a:spcPct val="15000"/>
            </a:spcAft>
            <a:buChar char="•"/>
          </a:pPr>
          <a:r>
            <a:rPr lang="en-US" sz="1800" kern="1200" dirty="0"/>
            <a:t>Keep device to give to EMS</a:t>
          </a:r>
        </a:p>
      </dsp:txBody>
      <dsp:txXfrm rot="-5400000">
        <a:off x="1148847" y="2952613"/>
        <a:ext cx="6342876" cy="9626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BA546A13-E4FB-407A-8A4D-9C47629E8D2C}" type="datetimeFigureOut">
              <a:rPr lang="en-US" smtClean="0"/>
              <a:pPr/>
              <a:t>8/26/2018</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194576DF-C05C-445A-9E9A-E48014698B2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0" name="Shape 90"/>
          <p:cNvSpPr>
            <a:spLocks noGrp="1" noRot="1" noChangeAspect="1"/>
          </p:cNvSpPr>
          <p:nvPr>
            <p:ph type="sldImg"/>
          </p:nvPr>
        </p:nvSpPr>
        <p:spPr>
          <a:xfrm>
            <a:off x="1184275" y="698500"/>
            <a:ext cx="4657725" cy="3492500"/>
          </a:xfrm>
          <a:prstGeom prst="rect">
            <a:avLst/>
          </a:prstGeom>
        </p:spPr>
        <p:txBody>
          <a:bodyPr lIns="93360" tIns="46680" rIns="93360" bIns="46680"/>
          <a:lstStyle/>
          <a:p>
            <a:endParaRPr/>
          </a:p>
        </p:txBody>
      </p:sp>
      <p:sp>
        <p:nvSpPr>
          <p:cNvPr id="91" name="Shape 91"/>
          <p:cNvSpPr>
            <a:spLocks noGrp="1"/>
          </p:cNvSpPr>
          <p:nvPr>
            <p:ph type="body" sz="quarter" idx="1"/>
          </p:nvPr>
        </p:nvSpPr>
        <p:spPr>
          <a:xfrm>
            <a:off x="936837" y="4423331"/>
            <a:ext cx="5152602" cy="4190524"/>
          </a:xfrm>
          <a:prstGeom prst="rect">
            <a:avLst/>
          </a:prstGeom>
        </p:spPr>
        <p:txBody>
          <a:bodyPr lIns="93360" tIns="46680" rIns="93360" bIns="46680"/>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slide as participants gather for presentation.  Welcome all participants to this training session, introduce yourself if there is anyone who does not know you, and, depending on the size of the group being trained, ask them to introduce themselves to each other, if needed) </a:t>
            </a:r>
          </a:p>
        </p:txBody>
      </p:sp>
    </p:spTree>
    <p:extLst>
      <p:ext uri="{BB962C8B-B14F-4D97-AF65-F5344CB8AC3E}">
        <p14:creationId xmlns:p14="http://schemas.microsoft.com/office/powerpoint/2010/main" val="3816568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student has experienced an allergic reaction in the past, it’s important for them to see their healthcare provider and an allergist to be diagnosed, as there are many things that a person may be allergic to.  The most common things people are allergic to, or “allergens”, are bee stings, latex and many kinds of food.  Eight foods are responsible for 90% of food allergies and they are milk, egg, peanuts, tree nuts, fish, shellfish, soy and wheat.  Food allergies are more common than latex allergies. </a:t>
            </a:r>
          </a:p>
        </p:txBody>
      </p:sp>
    </p:spTree>
    <p:extLst>
      <p:ext uri="{BB962C8B-B14F-4D97-AF65-F5344CB8AC3E}">
        <p14:creationId xmlns:p14="http://schemas.microsoft.com/office/powerpoint/2010/main" val="1292377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know that some allergic reactions are mild – these usually only have signs that are related to the skin – you may see hives or discoloration, but the student would not tend to have any trouble breathing.  This kind of allergic reaction can be treated with an antihistamine.  There are also life-threatening reactions and students experiencing this more dramatic reaction may have difficulty breathing or feel faint.  Often multiple body systems are involved – they may have trouble breathing and vomit.  The treatment for this kind of allergic reaction is epinephrine – an antihistamine won’t act in time.   They need epinephrine and the student will need it immediately!  If a student needs epinephrine, they could die without it – and quickly.  You need to know the signs and symptoms of allergic reactions so you can react right away when there is an emergency</a:t>
            </a:r>
          </a:p>
        </p:txBody>
      </p:sp>
    </p:spTree>
    <p:extLst>
      <p:ext uri="{BB962C8B-B14F-4D97-AF65-F5344CB8AC3E}">
        <p14:creationId xmlns:p14="http://schemas.microsoft.com/office/powerpoint/2010/main" val="2338074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severe kind of allergic reaction that can be fatal is called “anaphylaxis”.  Anaphylaxis involves all major body and life organs – this isn’t seasonal allergies or rashes – this is an emergency. </a:t>
            </a:r>
          </a:p>
          <a:p>
            <a:r>
              <a:rPr lang="en-US" dirty="0"/>
              <a:t>As I said a moment ago, this type of reaction must be treated immediately – a person’s symptoms can progress very quickly and the reaction can become life-threatening within minutes.  When a person is having an anaphylactic reaction, the FIRST thing they need is a medication called “epinephrine”.    The good news is that epinephrine is made in an autoinjector, which is designed to be given by people who are not healthcare professionals – it’s made to help people feel confident giving it to another person.  And that’s why we’re here today – to help you gain confidence in giving epinephrine IMMEDIATELY in an emergency situation.  It’s time to “Get Trained”! </a:t>
            </a:r>
          </a:p>
        </p:txBody>
      </p:sp>
    </p:spTree>
    <p:extLst>
      <p:ext uri="{BB962C8B-B14F-4D97-AF65-F5344CB8AC3E}">
        <p14:creationId xmlns:p14="http://schemas.microsoft.com/office/powerpoint/2010/main" val="167434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to manage allergies begins with learning to prevent exposure to the allergen.  We have a handout for you to take titled, “Preventing Allergic Reactions”.  Once we know that a student has an allergy, it’s important to know who can help you create an “allergy aware” environment in school – and your school nurse or someone designated by the school administration can help.  Our real goal is to avoid allergic reactions, but when one happens, it’s important to know how to react to the emergency situation.  You need to know </a:t>
            </a:r>
          </a:p>
          <a:p>
            <a:r>
              <a:rPr lang="en-US" dirty="0"/>
              <a:t> The signs and symptoms of anaphylaxis  What’s in the student’s Emergency Care / Allergy Action Plan   Where your student’s medication is and how to help in an emergency </a:t>
            </a:r>
          </a:p>
          <a:p>
            <a:r>
              <a:rPr lang="en-US" dirty="0"/>
              <a:t> The student’s Emergency Care Plan will be helpful to you, but IF A CHILD IS HAVING A FIRST TIME REACTION AND DOESN’T HAVE A PLAN – DON’T DELAY USING EPINEPHRINE IF NEEDED </a:t>
            </a:r>
          </a:p>
        </p:txBody>
      </p:sp>
    </p:spTree>
    <p:extLst>
      <p:ext uri="{BB962C8B-B14F-4D97-AF65-F5344CB8AC3E}">
        <p14:creationId xmlns:p14="http://schemas.microsoft.com/office/powerpoint/2010/main" val="3827131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all members of the school community to work to prevent allergic reactions and respond to emergencies as needed.  This includes classroom teachers, special area teachers, student instructional support personnel, paraprofessionals, food service personnel, custodial and transportation staff – everyone has a role in caring for students with allergies!  When training staff members, remember to educate coaches, office staff and all of your important stakeholders.  We must work together as a team to keep these students safe. </a:t>
            </a:r>
          </a:p>
        </p:txBody>
      </p:sp>
    </p:spTree>
    <p:extLst>
      <p:ext uri="{BB962C8B-B14F-4D97-AF65-F5344CB8AC3E}">
        <p14:creationId xmlns:p14="http://schemas.microsoft.com/office/powerpoint/2010/main" val="190072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we’ll look at the signs and symptoms of allergic reactions. </a:t>
            </a:r>
          </a:p>
        </p:txBody>
      </p:sp>
    </p:spTree>
    <p:extLst>
      <p:ext uri="{BB962C8B-B14F-4D97-AF65-F5344CB8AC3E}">
        <p14:creationId xmlns:p14="http://schemas.microsoft.com/office/powerpoint/2010/main" val="145624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signs and symptoms of an allergic reaction can either be mild or progress to a severe reaction.  A student with a mild reaction might come to you with the following concerns: </a:t>
            </a:r>
          </a:p>
          <a:p>
            <a:r>
              <a:rPr lang="en-US" dirty="0"/>
              <a:t> An itchy mouth  A few hives, or red raised bumps, around the mouth or face that may be mildly itchy  A complaint of a mild upset stomach or stomach discomfort </a:t>
            </a:r>
          </a:p>
          <a:p>
            <a:r>
              <a:rPr lang="en-US" dirty="0"/>
              <a:t>You would want to pay attention to mild symptoms to be sure they didn’t progress to a severe reaction.  When you send this child to the school nurse, never send them alone and it would be best to have an adult escort them to the school nurse’s office. </a:t>
            </a:r>
          </a:p>
        </p:txBody>
      </p:sp>
    </p:spTree>
    <p:extLst>
      <p:ext uri="{BB962C8B-B14F-4D97-AF65-F5344CB8AC3E}">
        <p14:creationId xmlns:p14="http://schemas.microsoft.com/office/powerpoint/2010/main" val="2221493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child with a known allergy has one or more of the following symptoms, it is indicative of a severe anaphylactic reaction: </a:t>
            </a:r>
          </a:p>
          <a:p>
            <a:r>
              <a:rPr lang="en-US" dirty="0"/>
              <a:t> LUNG:   Short of breath, wheeze, repetitive cough   HEART:  Pale, blue, faint, weak pulse, dizzy, confused   THROAT:  Tight, hoarse, trouble breathing /swallowing   MOUTH:  Obstructive swelling (tongue and/or lips)   SKIN:   Many hives over body </a:t>
            </a:r>
          </a:p>
        </p:txBody>
      </p:sp>
    </p:spTree>
    <p:extLst>
      <p:ext uri="{BB962C8B-B14F-4D97-AF65-F5344CB8AC3E}">
        <p14:creationId xmlns:p14="http://schemas.microsoft.com/office/powerpoint/2010/main" val="2190710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Anaphylaxis is also present if you see a combination of symptoms from different body areas:  Hives alone may not be a severe allergic reaction, but hives along with swelling of the eyes or lips along with nausea and vomiting would indicate an anaphylactic emergency.  It’s important to realize that a student may be experiencing anaphylaxis whether you see a combination of symptoms, one symptom or before any symptoms appear. </a:t>
            </a:r>
          </a:p>
        </p:txBody>
      </p:sp>
    </p:spTree>
    <p:extLst>
      <p:ext uri="{BB962C8B-B14F-4D97-AF65-F5344CB8AC3E}">
        <p14:creationId xmlns:p14="http://schemas.microsoft.com/office/powerpoint/2010/main" val="3013131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you’ve identified that a student is experiencing the symptoms seen in a life-threatening allergic reaction – how do you know what to do?  We’re going to look at that now.  Students with a diagnosed allergy and an order for epinephrine should have an Emergency Care / Allergy Action Plan written by the school nurse.  That plan has steps to follow – you should review the plan with the school nurse regularly so that you are able to respond in an emergency situation.  It’s all part of being prepared! </a:t>
            </a:r>
          </a:p>
          <a:p>
            <a:r>
              <a:rPr lang="en-US" dirty="0"/>
              <a:t>Whether or not a student has a plan, you can ask yourself: Are signs and symptoms of possible anaphylaxis present and was there an exposure to a possible trigger? </a:t>
            </a:r>
          </a:p>
          <a:p>
            <a:r>
              <a:rPr lang="en-US" dirty="0"/>
              <a:t>Be ready to respond whether or not a child has an Emergency Care Plan </a:t>
            </a:r>
          </a:p>
        </p:txBody>
      </p:sp>
    </p:spTree>
    <p:extLst>
      <p:ext uri="{BB962C8B-B14F-4D97-AF65-F5344CB8AC3E}">
        <p14:creationId xmlns:p14="http://schemas.microsoft.com/office/powerpoint/2010/main" val="212872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Get Trained!  In our time together, we’re going to talk about life threatening allergic reactions, and how you can give epinephrine, a lifesaving medication, in an emergency situation. </a:t>
            </a:r>
          </a:p>
        </p:txBody>
      </p:sp>
    </p:spTree>
    <p:extLst>
      <p:ext uri="{BB962C8B-B14F-4D97-AF65-F5344CB8AC3E}">
        <p14:creationId xmlns:p14="http://schemas.microsoft.com/office/powerpoint/2010/main" val="3285558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an Emergency Care Plan for a food allergy.  You’ll see that this is a plan that is specific to an individual student and should go to all school staff that have responsibility to care for the student. This information is confidential, as all health information is, so keep it accessible, but private. </a:t>
            </a:r>
          </a:p>
          <a:p>
            <a:r>
              <a:rPr lang="en-US" dirty="0"/>
              <a:t>It contains the following information: </a:t>
            </a:r>
          </a:p>
          <a:p>
            <a:r>
              <a:rPr lang="en-US" dirty="0"/>
              <a:t> Student Name and Allergy as well as the Student’s Photo for easy identification  A listing of symptoms with directions to give epinephrine  A list of the brand and dose of medication (for anaphylaxis, epinephrine should be given)  Information about monitoring the student – it’s important to stay with the student! </a:t>
            </a:r>
          </a:p>
          <a:p>
            <a:r>
              <a:rPr lang="en-US" dirty="0"/>
              <a:t>This will be your “road map” for what to do for an anaphylactic reaction!  </a:t>
            </a:r>
          </a:p>
          <a:p>
            <a:r>
              <a:rPr lang="en-US" dirty="0"/>
              <a:t>Everyone should know where medication is and HOW TO REACT</a:t>
            </a:r>
          </a:p>
        </p:txBody>
      </p:sp>
    </p:spTree>
    <p:extLst>
      <p:ext uri="{BB962C8B-B14F-4D97-AF65-F5344CB8AC3E}">
        <p14:creationId xmlns:p14="http://schemas.microsoft.com/office/powerpoint/2010/main" val="3132493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epinephrine administration so you’ll know what to do and be able to react quickly! </a:t>
            </a:r>
          </a:p>
        </p:txBody>
      </p:sp>
    </p:spTree>
    <p:extLst>
      <p:ext uri="{BB962C8B-B14F-4D97-AF65-F5344CB8AC3E}">
        <p14:creationId xmlns:p14="http://schemas.microsoft.com/office/powerpoint/2010/main" val="4088548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epinephrine is the drug of choice for anaphylaxis and must be administered without delay when exposure occurs.   </a:t>
            </a:r>
          </a:p>
          <a:p>
            <a:r>
              <a:rPr lang="en-US" dirty="0"/>
              <a:t>Research has shown that when epinephrine is delayed it leads to poor outcomes, including death.  It’s important to be prepared and trained to give the epinephrine promptly when needed. </a:t>
            </a:r>
          </a:p>
          <a:p>
            <a:r>
              <a:rPr lang="en-US" dirty="0"/>
              <a:t>Some states have protocols that call for epinephrine to be administered after an exposure whether or not there are symptoms, but whenever epinephrine is needed, parents, teachers and school administrators should not be concerned about the health effects of epinephrine on a healthy student – it has an impressive safety profile.  The worst that will happen for a healthy child will be some anxiety and palpitations.  .  If you say to yourself, “Gee, I wonder if I should give the ___” and epinephrine is the next word, don’t finish the sentence – just give the epinephrine and call 911 to activate Emergency Medical Services or EMS.</a:t>
            </a:r>
          </a:p>
        </p:txBody>
      </p:sp>
    </p:spTree>
    <p:extLst>
      <p:ext uri="{BB962C8B-B14F-4D97-AF65-F5344CB8AC3E}">
        <p14:creationId xmlns:p14="http://schemas.microsoft.com/office/powerpoint/2010/main" val="3094921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Epinephrine auto-injectors come with instructions and trainers are available for you to practice with.  The Emergency Care / Allergy Action Plan will have the name of the brand of autoinjector that has been prescribed for your student by their healthcare provider – so that is the auto-injector that you will need to know how to use. </a:t>
            </a:r>
          </a:p>
          <a:p>
            <a:r>
              <a:rPr lang="en-US" dirty="0"/>
              <a:t>(At this time the trainer can show the web video for the auto-injector that the staff will need to know how to use.  If more than one auto-injector has been prescribed for your students, show all video presentations.  Have trainers available – demonstrate for the participants, and ideally have several on hand – or one for each participant – and after practicing with the auto-injector trainer, ask for a return demonstration from the staff member to be sure that they have learned the technique).  Please see the Nurse Trainer’s Notes for additional information. </a:t>
            </a:r>
          </a:p>
        </p:txBody>
      </p:sp>
    </p:spTree>
    <p:extLst>
      <p:ext uri="{BB962C8B-B14F-4D97-AF65-F5344CB8AC3E}">
        <p14:creationId xmlns:p14="http://schemas.microsoft.com/office/powerpoint/2010/main" val="292026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learning to administer epinephrine, I can provide you with a demonstration and training. </a:t>
            </a:r>
          </a:p>
          <a:p>
            <a:r>
              <a:rPr lang="en-US" dirty="0"/>
              <a:t>You should always have a chance to practice with a trainer that matches the autoinjector that your student has.  Be sure to know signs and symptoms – and your school may have adopted a protocol to follow – be familiar with this.  (NASN has a sample protocol at http://www.nasn.org/ToolsResources/FoodAllergyandAnaphylaxis/EpinephrinePoliciesProtocols </a:t>
            </a:r>
            <a:r>
              <a:rPr lang="en-US" dirty="0" err="1"/>
              <a:t>andReporting</a:t>
            </a:r>
            <a:r>
              <a:rPr lang="en-US" dirty="0"/>
              <a:t> ) </a:t>
            </a:r>
          </a:p>
          <a:p>
            <a:r>
              <a:rPr lang="en-US" dirty="0"/>
              <a:t>When you need to give epinephrine – have someone call 911 so they are on their way while you administer the life-saving medication.  911 MUST be called.  Your school should keep track of the expiration dates on the autoinjectors so that they are ready for you to use</a:t>
            </a:r>
          </a:p>
        </p:txBody>
      </p:sp>
    </p:spTree>
    <p:extLst>
      <p:ext uri="{BB962C8B-B14F-4D97-AF65-F5344CB8AC3E}">
        <p14:creationId xmlns:p14="http://schemas.microsoft.com/office/powerpoint/2010/main" val="2532043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giving an autoinjector, there are some simple steps to follow: </a:t>
            </a:r>
          </a:p>
          <a:p>
            <a:r>
              <a:rPr lang="en-US" dirty="0"/>
              <a:t>• Remove the safety cap from auto-injector </a:t>
            </a:r>
          </a:p>
          <a:p>
            <a:r>
              <a:rPr lang="en-US" dirty="0"/>
              <a:t>• Place the auto-injector against the student’s outer thigh </a:t>
            </a:r>
          </a:p>
          <a:p>
            <a:r>
              <a:rPr lang="en-US" dirty="0"/>
              <a:t>• Push the auto-injector firmly against the thigh until the auto-injector activates </a:t>
            </a:r>
          </a:p>
          <a:p>
            <a:r>
              <a:rPr lang="en-US" dirty="0"/>
              <a:t>• HOLD THE AUTOINJECTOR FIRMLY IN PLACE AGAINST THE THIGH FOR AT LEAST 10 SECONDS </a:t>
            </a:r>
          </a:p>
          <a:p>
            <a:r>
              <a:rPr lang="en-US" dirty="0"/>
              <a:t>• Keep the device to give to EMS </a:t>
            </a:r>
          </a:p>
        </p:txBody>
      </p:sp>
    </p:spTree>
    <p:extLst>
      <p:ext uri="{BB962C8B-B14F-4D97-AF65-F5344CB8AC3E}">
        <p14:creationId xmlns:p14="http://schemas.microsoft.com/office/powerpoint/2010/main" val="2267119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 building emergency response plan/protocol and: </a:t>
            </a:r>
          </a:p>
          <a:p>
            <a:r>
              <a:rPr lang="en-US" dirty="0"/>
              <a:t>IMMEDIATELY ADMINISTER THE EPINEPHRINE AUTOINJECTOR PER STANDING ORDER: </a:t>
            </a:r>
          </a:p>
          <a:p>
            <a:r>
              <a:rPr lang="en-US" dirty="0"/>
              <a:t> 0.15 mg - body weight less than 55 pounds </a:t>
            </a:r>
          </a:p>
          <a:p>
            <a:r>
              <a:rPr lang="en-US" dirty="0"/>
              <a:t> 0.30  mg - body weight 55 pounds or more </a:t>
            </a:r>
          </a:p>
          <a:p>
            <a:r>
              <a:rPr lang="en-US" dirty="0"/>
              <a:t> Inject into middle outer side of upper leg, note time and site of injection (can be given through clothing) </a:t>
            </a:r>
          </a:p>
          <a:p>
            <a:r>
              <a:rPr lang="en-US" dirty="0"/>
              <a:t>Be sure to stay with student and monitor closely until EMS (ambulance) arrives. </a:t>
            </a:r>
          </a:p>
          <a:p>
            <a:r>
              <a:rPr lang="en-US" dirty="0"/>
              <a:t>Designate a person to call Emergency Medical System (911) and request ambulance with  epinephrine</a:t>
            </a:r>
          </a:p>
        </p:txBody>
      </p:sp>
    </p:spTree>
    <p:extLst>
      <p:ext uri="{BB962C8B-B14F-4D97-AF65-F5344CB8AC3E}">
        <p14:creationId xmlns:p14="http://schemas.microsoft.com/office/powerpoint/2010/main" val="13084936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850391">
              <a:lnSpc>
                <a:spcPct val="90000"/>
              </a:lnSpc>
              <a:spcBef>
                <a:spcPts val="600"/>
              </a:spcBef>
              <a:buSzTx/>
              <a:buNone/>
              <a:defRPr sz="2418"/>
            </a:pPr>
            <a:r>
              <a:rPr lang="en-US" dirty="0"/>
              <a:t>Designate a person to notify, school administration, school nurse and student’s emergency contact(s)</a:t>
            </a:r>
          </a:p>
          <a:p>
            <a:pPr marL="0" indent="0" defTabSz="850391">
              <a:lnSpc>
                <a:spcPct val="90000"/>
              </a:lnSpc>
              <a:spcBef>
                <a:spcPts val="600"/>
              </a:spcBef>
              <a:buChar char="▪"/>
              <a:defRPr sz="2418"/>
            </a:pPr>
            <a:r>
              <a:rPr lang="en-US" dirty="0"/>
              <a:t>Stay with and observe student until EMS (ambulance) arrives. </a:t>
            </a:r>
          </a:p>
          <a:p>
            <a:pPr marL="0" indent="0" defTabSz="850391">
              <a:lnSpc>
                <a:spcPct val="90000"/>
              </a:lnSpc>
              <a:spcBef>
                <a:spcPts val="600"/>
              </a:spcBef>
              <a:buChar char="▪"/>
              <a:defRPr sz="2418"/>
            </a:pPr>
            <a:r>
              <a:rPr lang="en-US" dirty="0"/>
              <a:t>Maintain airway, monitor circulation, start CPR as necessary.</a:t>
            </a:r>
          </a:p>
          <a:p>
            <a:pPr marL="0" indent="0" defTabSz="850391">
              <a:lnSpc>
                <a:spcPct val="90000"/>
              </a:lnSpc>
              <a:spcBef>
                <a:spcPts val="600"/>
              </a:spcBef>
              <a:buChar char="▪"/>
              <a:defRPr sz="2418"/>
            </a:pPr>
            <a:r>
              <a:rPr lang="en-US" dirty="0"/>
              <a:t>Do not have the student rise to an upright position. </a:t>
            </a:r>
          </a:p>
          <a:p>
            <a:pPr marL="0" indent="0" defTabSz="850391">
              <a:lnSpc>
                <a:spcPct val="90000"/>
              </a:lnSpc>
              <a:spcBef>
                <a:spcPts val="600"/>
              </a:spcBef>
              <a:buChar char="▪"/>
              <a:defRPr sz="2418"/>
            </a:pPr>
            <a:r>
              <a:rPr lang="en-US" dirty="0"/>
              <a:t>Consider lying on the back with legs elevated position, but alternative positioning is needed for vomiting (side lying, head to side) or difficulty breathing (sitting). </a:t>
            </a:r>
          </a:p>
          <a:p>
            <a:pPr marL="0" indent="0" defTabSz="850391">
              <a:lnSpc>
                <a:spcPct val="90000"/>
              </a:lnSpc>
              <a:spcBef>
                <a:spcPts val="600"/>
              </a:spcBef>
              <a:buChar char="▪"/>
              <a:defRPr sz="2418"/>
            </a:pPr>
            <a:r>
              <a:rPr lang="en-US" dirty="0"/>
              <a:t>Observe for changes until EMS arrives.</a:t>
            </a:r>
          </a:p>
          <a:p>
            <a:endParaRPr lang="en-US" dirty="0"/>
          </a:p>
        </p:txBody>
      </p:sp>
    </p:spTree>
    <p:extLst>
      <p:ext uri="{BB962C8B-B14F-4D97-AF65-F5344CB8AC3E}">
        <p14:creationId xmlns:p14="http://schemas.microsoft.com/office/powerpoint/2010/main" val="2687348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6751" lvl="1" indent="-296751" defTabSz="850391">
              <a:spcBef>
                <a:spcPts val="600"/>
              </a:spcBef>
              <a:buSzPct val="60000"/>
              <a:buFont typeface="Wingdings"/>
              <a:buChar char="▪"/>
              <a:defRPr sz="2697" b="1">
                <a:solidFill>
                  <a:srgbClr val="C00000"/>
                </a:solidFill>
              </a:defRPr>
            </a:pPr>
            <a:r>
              <a:rPr lang="en-US" dirty="0"/>
              <a:t>IF NO IMPROVEMENT OR IF SYMPTOMS WORSEN IN ABOUT 5 -15 MINUTES,</a:t>
            </a:r>
            <a:r>
              <a:rPr lang="en-US" sz="1400" dirty="0"/>
              <a:t> </a:t>
            </a:r>
            <a:r>
              <a:rPr lang="en-US" sz="1400" dirty="0">
                <a:solidFill>
                  <a:schemeClr val="tx1"/>
                </a:solidFill>
              </a:rPr>
              <a:t>(NIAID-Sponsored Expert Panel, 2010)</a:t>
            </a:r>
          </a:p>
          <a:p>
            <a:pPr marL="296751" indent="-296751" defTabSz="850391">
              <a:spcBef>
                <a:spcPts val="600"/>
              </a:spcBef>
              <a:buChar char="▪"/>
              <a:defRPr sz="2697" b="1">
                <a:solidFill>
                  <a:srgbClr val="C00000"/>
                </a:solidFill>
              </a:defRPr>
            </a:pPr>
            <a:r>
              <a:rPr lang="en-US" sz="1050" dirty="0"/>
              <a:t> </a:t>
            </a:r>
            <a:r>
              <a:rPr lang="en-US" dirty="0"/>
              <a:t>ADMINISTER A SECOND EPINEPHRINE DOSE</a:t>
            </a:r>
            <a:r>
              <a:rPr lang="en-US" i="1" dirty="0"/>
              <a:t> according to local policy</a:t>
            </a:r>
          </a:p>
          <a:p>
            <a:pPr marL="296751" indent="-296751" defTabSz="850391">
              <a:spcBef>
                <a:spcPts val="600"/>
              </a:spcBef>
              <a:buChar char="▪"/>
              <a:defRPr sz="2604"/>
            </a:pPr>
            <a:r>
              <a:rPr lang="en-US" dirty="0"/>
              <a:t>Provide EMS with identifying information, observed signs and symptoms, time epinephrine administered, used epinephrine autoinjector to take with to the hospital </a:t>
            </a:r>
          </a:p>
          <a:p>
            <a:pPr marL="296751" indent="-296751" defTabSz="850391">
              <a:spcBef>
                <a:spcPts val="600"/>
              </a:spcBef>
              <a:buChar char="▪"/>
              <a:defRPr sz="2604" b="1"/>
            </a:pPr>
            <a:r>
              <a:rPr lang="en-US" dirty="0"/>
              <a:t>Transport to the Emergency Department via EMS even if symptoms seem to get better.  </a:t>
            </a:r>
          </a:p>
          <a:p>
            <a:endParaRPr lang="en-US" dirty="0"/>
          </a:p>
        </p:txBody>
      </p:sp>
    </p:spTree>
    <p:extLst>
      <p:ext uri="{BB962C8B-B14F-4D97-AF65-F5344CB8AC3E}">
        <p14:creationId xmlns:p14="http://schemas.microsoft.com/office/powerpoint/2010/main" val="3679589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record what happened when a student has experienced anaphylaxis and epinephrine was given.  Discuss the incident with me (the school nurse) and together we can document the symptoms you saw and the time you gave the epinephrine, as well as any other important details.  It’s good to have a de-briefing meeting with the school administration and me after giving an epinephrine auto-injector to talk about how the emergency response unfolded, talk about your feelings and identify ways to improve your school’s emergency response plans</a:t>
            </a:r>
          </a:p>
        </p:txBody>
      </p:sp>
    </p:spTree>
    <p:extLst>
      <p:ext uri="{BB962C8B-B14F-4D97-AF65-F5344CB8AC3E}">
        <p14:creationId xmlns:p14="http://schemas.microsoft.com/office/powerpoint/2010/main" val="1770739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come to school with many different health conditions, some that require emergency care.  It’s important that we know what to do – quickly and effectively – because sometimes, it can save the life of a child.  Let’s consider the situation where a student – we’ll call her Bianca – is known to have a bee sting allergy.  Her class is on a field trip to a local museum where the students will be eating their bag lunches outside.  Bianca is stung by a bee at lunch time and tells her teacher that she was stung and that she’s having trouble breathing.  The teacher looks at Bianca and sees that she is pale, her tongue appears to be swelling - she can hear her wheezing and gasping for air.  Bianca needs help NOW.  Do you know what to do? </a:t>
            </a:r>
          </a:p>
        </p:txBody>
      </p:sp>
    </p:spTree>
    <p:extLst>
      <p:ext uri="{BB962C8B-B14F-4D97-AF65-F5344CB8AC3E}">
        <p14:creationId xmlns:p14="http://schemas.microsoft.com/office/powerpoint/2010/main" val="3255998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 this!  You now know what to do when a student is having a life-threatening allergic reaction.  You know how to give epinephrine! </a:t>
            </a:r>
          </a:p>
          <a:p>
            <a:r>
              <a:rPr lang="en-US" dirty="0"/>
              <a:t>And know you know how to save the lives of children like Bianca</a:t>
            </a:r>
          </a:p>
        </p:txBody>
      </p:sp>
    </p:spTree>
    <p:extLst>
      <p:ext uri="{BB962C8B-B14F-4D97-AF65-F5344CB8AC3E}">
        <p14:creationId xmlns:p14="http://schemas.microsoft.com/office/powerpoint/2010/main" val="3529743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you’ve been empowered to save a life.   </a:t>
            </a:r>
          </a:p>
          <a:p>
            <a:r>
              <a:rPr lang="en-US" dirty="0"/>
              <a:t>(Pause slightly for effect!</a:t>
            </a:r>
          </a:p>
        </p:txBody>
      </p:sp>
    </p:spTree>
    <p:extLst>
      <p:ext uri="{BB962C8B-B14F-4D97-AF65-F5344CB8AC3E}">
        <p14:creationId xmlns:p14="http://schemas.microsoft.com/office/powerpoint/2010/main" val="723473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today and your commitment to the health and safety of the students in our school. </a:t>
            </a:r>
          </a:p>
          <a:p>
            <a:r>
              <a:rPr lang="en-US" dirty="0"/>
              <a:t>Are there any questions or concerns at this time? </a:t>
            </a:r>
          </a:p>
        </p:txBody>
      </p:sp>
    </p:spTree>
    <p:extLst>
      <p:ext uri="{BB962C8B-B14F-4D97-AF65-F5344CB8AC3E}">
        <p14:creationId xmlns:p14="http://schemas.microsoft.com/office/powerpoint/2010/main" val="1862360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734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Bianca is experiencing a life-threatening allergic reaction called anaphylaxis and the teacher in our scenario has just moments to react.  Without a lifesaving medication called epinephrine given within minutes, Bianca could stop breathing.  It’s important that you know what to do and how to react quickly if the school nurse is not available.  </a:t>
            </a:r>
          </a:p>
          <a:p>
            <a:r>
              <a:rPr lang="en-US" dirty="0"/>
              <a:t>It’s important that you know how to give epinephrine.</a:t>
            </a:r>
          </a:p>
        </p:txBody>
      </p:sp>
    </p:spTree>
    <p:extLst>
      <p:ext uri="{BB962C8B-B14F-4D97-AF65-F5344CB8AC3E}">
        <p14:creationId xmlns:p14="http://schemas.microsoft.com/office/powerpoint/2010/main" val="3076976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you will be empowered to save a child’s life.  I’ll show you how to administer epinephrine and we’ll talk about when it’s appropriate for it to be given.  I’ll answer your questions and the plan is for you to leave this training feeling confident in your ability to administer epinephrine in an emergency. </a:t>
            </a:r>
          </a:p>
        </p:txBody>
      </p:sp>
    </p:spTree>
    <p:extLst>
      <p:ext uri="{BB962C8B-B14F-4D97-AF65-F5344CB8AC3E}">
        <p14:creationId xmlns:p14="http://schemas.microsoft.com/office/powerpoint/2010/main" val="343993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you will be empowered to save a child’s life.  I’ll show you how to administer epinephrine and we’ll talk about when it’s appropriate for it to be given.  I’ll answer your questions and the plan is for you to leave this training feeling confident in your ability to administer epinephrine in an emergency. </a:t>
            </a:r>
          </a:p>
        </p:txBody>
      </p:sp>
    </p:spTree>
    <p:extLst>
      <p:ext uri="{BB962C8B-B14F-4D97-AF65-F5344CB8AC3E}">
        <p14:creationId xmlns:p14="http://schemas.microsoft.com/office/powerpoint/2010/main" val="249067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 your states specific laws and regulations here</a:t>
            </a:r>
          </a:p>
        </p:txBody>
      </p:sp>
    </p:spTree>
    <p:extLst>
      <p:ext uri="{BB962C8B-B14F-4D97-AF65-F5344CB8AC3E}">
        <p14:creationId xmlns:p14="http://schemas.microsoft.com/office/powerpoint/2010/main" val="1502453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important questions are:  what happens in an allergic reaction?  And what is anaphylaxis? </a:t>
            </a:r>
          </a:p>
        </p:txBody>
      </p:sp>
    </p:spTree>
    <p:extLst>
      <p:ext uri="{BB962C8B-B14F-4D97-AF65-F5344CB8AC3E}">
        <p14:creationId xmlns:p14="http://schemas.microsoft.com/office/powerpoint/2010/main" val="2905730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allergic reaction occurs when the body’s immune system mistakenly attacks a normally harmless substance (like a food protein or venom from a bee sting) that comes in contact with the body. The reaction causes the body to suddenly release a defense mechanism in the form of histamine which causes the symptoms of the allergic reaction.  We’ll talk more about specific symptoms later, but the symptoms can be mild or severe.  What’s interesting is that the first time the body comes in contact with the substance, there may be little or no reaction, but repeated ingestion or contact with the allergen can cause a reaction – and each reaction may produce symptoms that appear similar or different from previous episodes.  It’s not always easy to describe what to expect, but when you a severe reaction happening and you wonder if it’s anaphylaxis, it probably is. </a:t>
            </a:r>
          </a:p>
        </p:txBody>
      </p:sp>
    </p:spTree>
    <p:extLst>
      <p:ext uri="{BB962C8B-B14F-4D97-AF65-F5344CB8AC3E}">
        <p14:creationId xmlns:p14="http://schemas.microsoft.com/office/powerpoint/2010/main" val="33256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 name="Shape 14"/>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1" name="Shape 21"/>
          <p:cNvSpPr/>
          <p:nvPr/>
        </p:nvSpPr>
        <p:spPr>
          <a:xfrm>
            <a:off x="-1" y="5970587"/>
            <a:ext cx="9144002" cy="887413"/>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2" name="Shape 22"/>
          <p:cNvSpPr/>
          <p:nvPr/>
        </p:nvSpPr>
        <p:spPr>
          <a:xfrm>
            <a:off x="-9526" y="6053137"/>
            <a:ext cx="2249489" cy="712789"/>
          </a:xfrm>
          <a:prstGeom prst="rect">
            <a:avLst/>
          </a:prstGeom>
          <a:solidFill>
            <a:srgbClr val="00538E"/>
          </a:solidFill>
          <a:ln w="12700">
            <a:miter lim="400000"/>
          </a:ln>
        </p:spPr>
        <p:txBody>
          <a:bodyPr lIns="45719" rIns="45719" anchor="ctr"/>
          <a:lstStyle/>
          <a:p>
            <a:pPr algn="ctr">
              <a:defRPr>
                <a:solidFill>
                  <a:srgbClr val="FFFFFF"/>
                </a:solidFill>
              </a:defRPr>
            </a:pPr>
            <a:endParaRPr/>
          </a:p>
        </p:txBody>
      </p:sp>
      <p:sp>
        <p:nvSpPr>
          <p:cNvPr id="23" name="Shape 23"/>
          <p:cNvSpPr/>
          <p:nvPr/>
        </p:nvSpPr>
        <p:spPr>
          <a:xfrm>
            <a:off x="2359025" y="6043612"/>
            <a:ext cx="6784975" cy="714376"/>
          </a:xfrm>
          <a:prstGeom prst="rect">
            <a:avLst/>
          </a:prstGeom>
          <a:solidFill>
            <a:srgbClr val="C00000"/>
          </a:solidFill>
          <a:ln w="12700">
            <a:miter lim="400000"/>
          </a:ln>
        </p:spPr>
        <p:txBody>
          <a:bodyPr lIns="45719" rIns="45719" anchor="ctr"/>
          <a:lstStyle/>
          <a:p>
            <a:pPr algn="ctr">
              <a:defRPr>
                <a:solidFill>
                  <a:srgbClr val="FFFFFF"/>
                </a:solidFill>
              </a:defRPr>
            </a:pPr>
            <a:endParaRPr/>
          </a:p>
        </p:txBody>
      </p:sp>
      <p:sp>
        <p:nvSpPr>
          <p:cNvPr id="24" name="Shape 24"/>
          <p:cNvSpPr>
            <a:spLocks noGrp="1"/>
          </p:cNvSpPr>
          <p:nvPr>
            <p:ph type="sldNum" sz="quarter" idx="2"/>
          </p:nvPr>
        </p:nvSpPr>
        <p:spPr>
          <a:xfrm>
            <a:off x="8241625" y="265430"/>
            <a:ext cx="356950" cy="307340"/>
          </a:xfrm>
          <a:prstGeom prst="rect">
            <a:avLst/>
          </a:prstGeom>
        </p:spPr>
        <p:txBody>
          <a:bodyPr/>
          <a:lstStyle>
            <a:lvl1pPr>
              <a:defRPr>
                <a:solidFill>
                  <a:srgbClr val="336699"/>
                </a:solidFill>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31" name="Shape 31"/>
          <p:cNvSpPr/>
          <p:nvPr/>
        </p:nvSpPr>
        <p:spPr>
          <a:xfrm>
            <a:off x="-1" y="1523999"/>
            <a:ext cx="9144002" cy="1143002"/>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 name="Shape 32"/>
          <p:cNvSpPr/>
          <p:nvPr/>
        </p:nvSpPr>
        <p:spPr>
          <a:xfrm>
            <a:off x="0" y="1600200"/>
            <a:ext cx="1295400" cy="990600"/>
          </a:xfrm>
          <a:prstGeom prst="rect">
            <a:avLst/>
          </a:prstGeom>
          <a:solidFill>
            <a:srgbClr val="00538E"/>
          </a:solidFill>
          <a:ln w="12700">
            <a:miter lim="400000"/>
          </a:ln>
        </p:spPr>
        <p:txBody>
          <a:bodyPr lIns="45719" rIns="45719" anchor="ctr"/>
          <a:lstStyle/>
          <a:p>
            <a:pPr algn="ctr">
              <a:defRPr>
                <a:solidFill>
                  <a:srgbClr val="FFFFFF"/>
                </a:solidFill>
              </a:defRPr>
            </a:pPr>
            <a:endParaRPr/>
          </a:p>
        </p:txBody>
      </p:sp>
      <p:sp>
        <p:nvSpPr>
          <p:cNvPr id="33" name="Shape 33"/>
          <p:cNvSpPr/>
          <p:nvPr/>
        </p:nvSpPr>
        <p:spPr>
          <a:xfrm>
            <a:off x="1371600" y="1600200"/>
            <a:ext cx="7772400" cy="9906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4" name="Shape 34"/>
          <p:cNvSpPr>
            <a:spLocks noGrp="1"/>
          </p:cNvSpPr>
          <p:nvPr>
            <p:ph type="sldNum" sz="quarter" idx="2"/>
          </p:nvPr>
        </p:nvSpPr>
        <p:spPr>
          <a:xfrm>
            <a:off x="378936" y="1873567"/>
            <a:ext cx="537528" cy="459741"/>
          </a:xfrm>
          <a:prstGeom prst="rect">
            <a:avLst/>
          </a:prstGeom>
        </p:spPr>
        <p:txBody>
          <a:bodyPr/>
          <a:lstStyle>
            <a:lvl1pPr>
              <a:defRPr sz="2400"/>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8" name="Shape 48"/>
          <p:cNvSpPr>
            <a:spLocks noGrp="1"/>
          </p:cNvSpPr>
          <p:nvPr>
            <p:ph type="title"/>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49" name="Shape 49"/>
          <p:cNvSpPr>
            <a:spLocks noGrp="1"/>
          </p:cNvSpPr>
          <p:nvPr>
            <p:ph type="body" idx="1"/>
          </p:nvPr>
        </p:nvSpPr>
        <p:spPr>
          <a:xfrm>
            <a:off x="612775" y="1600200"/>
            <a:ext cx="8153400" cy="452596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50" name="Shape 50"/>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7" name="Shape 57"/>
          <p:cNvSpPr>
            <a:spLocks noGrp="1"/>
          </p:cNvSpPr>
          <p:nvPr>
            <p:ph type="title"/>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58" name="Shape 58"/>
          <p:cNvSpPr>
            <a:spLocks noGrp="1"/>
          </p:cNvSpPr>
          <p:nvPr>
            <p:ph type="body" idx="1"/>
          </p:nvPr>
        </p:nvSpPr>
        <p:spPr>
          <a:xfrm>
            <a:off x="612775" y="1600200"/>
            <a:ext cx="8153400" cy="452596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59" name="Shape 59"/>
          <p:cNvSpPr>
            <a:spLocks noGrp="1"/>
          </p:cNvSpPr>
          <p:nvPr>
            <p:ph type="sldNum" sz="quarter" idx="2"/>
          </p:nvPr>
        </p:nvSpPr>
        <p:spPr>
          <a:xfrm>
            <a:off x="88225" y="6285230"/>
            <a:ext cx="356950" cy="307340"/>
          </a:xfrm>
          <a:prstGeom prst="rect">
            <a:avLst/>
          </a:prstGeom>
        </p:spPr>
        <p:txBody>
          <a:bodyPr/>
          <a:lstStyle>
            <a:lvl1pPr>
              <a:defRPr>
                <a:solidFill>
                  <a:srgbClr val="336699"/>
                </a:solidFill>
              </a:defRPr>
            </a:lvl1p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6" name="Shape 66"/>
          <p:cNvSpPr/>
          <p:nvPr/>
        </p:nvSpPr>
        <p:spPr>
          <a:xfrm>
            <a:off x="-9526" y="4572000"/>
            <a:ext cx="9144002" cy="887413"/>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67" name="Shape 67"/>
          <p:cNvSpPr/>
          <p:nvPr/>
        </p:nvSpPr>
        <p:spPr>
          <a:xfrm>
            <a:off x="-9525" y="4664074"/>
            <a:ext cx="1463675" cy="712789"/>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68" name="Shape 68"/>
          <p:cNvSpPr/>
          <p:nvPr/>
        </p:nvSpPr>
        <p:spPr>
          <a:xfrm>
            <a:off x="1544637" y="4654549"/>
            <a:ext cx="7599363" cy="712789"/>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9" name="Shape 69"/>
          <p:cNvSpPr/>
          <p:nvPr/>
        </p:nvSpPr>
        <p:spPr>
          <a:xfrm>
            <a:off x="1447800" y="0"/>
            <a:ext cx="100013" cy="686752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70" name="Shape 70"/>
          <p:cNvSpPr>
            <a:spLocks noGrp="1"/>
          </p:cNvSpPr>
          <p:nvPr>
            <p:ph type="title"/>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71" name="Shape 71"/>
          <p:cNvSpPr>
            <a:spLocks noGrp="1"/>
          </p:cNvSpPr>
          <p:nvPr>
            <p:ph type="body" idx="1"/>
          </p:nvPr>
        </p:nvSpPr>
        <p:spPr>
          <a:xfrm>
            <a:off x="612775" y="1600200"/>
            <a:ext cx="8153400" cy="452596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72" name="Shape 72"/>
          <p:cNvSpPr>
            <a:spLocks noGrp="1"/>
          </p:cNvSpPr>
          <p:nvPr>
            <p:ph type="sldNum" sz="quarter" idx="2"/>
          </p:nvPr>
        </p:nvSpPr>
        <p:spPr>
          <a:xfrm>
            <a:off x="419020" y="4737417"/>
            <a:ext cx="609760" cy="523241"/>
          </a:xfrm>
          <a:prstGeom prst="rect">
            <a:avLst/>
          </a:prstGeom>
        </p:spPr>
        <p:txBody>
          <a:bodyPr/>
          <a:lstStyle>
            <a:lvl1pPr>
              <a:defRPr sz="2800"/>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79" name="Shape 79"/>
          <p:cNvSpPr/>
          <p:nvPr/>
        </p:nvSpPr>
        <p:spPr>
          <a:xfrm>
            <a:off x="6096000" y="0"/>
            <a:ext cx="320675"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80" name="Shape 80"/>
          <p:cNvSpPr/>
          <p:nvPr/>
        </p:nvSpPr>
        <p:spPr>
          <a:xfrm>
            <a:off x="6142037" y="609600"/>
            <a:ext cx="228601" cy="62484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81" name="Shape 81"/>
          <p:cNvSpPr/>
          <p:nvPr/>
        </p:nvSpPr>
        <p:spPr>
          <a:xfrm>
            <a:off x="6142037" y="0"/>
            <a:ext cx="228601" cy="533400"/>
          </a:xfrm>
          <a:prstGeom prst="rect">
            <a:avLst/>
          </a:prstGeom>
          <a:solidFill>
            <a:schemeClr val="accent2"/>
          </a:solidFill>
          <a:ln w="12700">
            <a:miter lim="400000"/>
          </a:ln>
        </p:spPr>
        <p:txBody>
          <a:bodyPr lIns="45719" rIns="45719" anchor="ctr"/>
          <a:lstStyle/>
          <a:p>
            <a:pPr algn="ctr">
              <a:defRPr>
                <a:solidFill>
                  <a:srgbClr val="FFFFFF"/>
                </a:solidFill>
              </a:defRPr>
            </a:pPr>
            <a:endParaRPr/>
          </a:p>
        </p:txBody>
      </p:sp>
      <p:sp>
        <p:nvSpPr>
          <p:cNvPr id="82" name="Shape 82"/>
          <p:cNvSpPr>
            <a:spLocks noGrp="1"/>
          </p:cNvSpPr>
          <p:nvPr>
            <p:ph type="title"/>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title style</a:t>
            </a:r>
          </a:p>
        </p:txBody>
      </p:sp>
      <p:sp>
        <p:nvSpPr>
          <p:cNvPr id="83" name="Shape 83"/>
          <p:cNvSpPr>
            <a:spLocks noGrp="1"/>
          </p:cNvSpPr>
          <p:nvPr>
            <p:ph type="body" idx="1"/>
          </p:nvPr>
        </p:nvSpPr>
        <p:spPr>
          <a:xfrm>
            <a:off x="612775" y="1600200"/>
            <a:ext cx="8153400" cy="4525963"/>
          </a:xfrm>
          <a:prstGeom prst="rect">
            <a:avLst/>
          </a:prstGeom>
          <a:extLst>
            <a:ext uri="{C572A759-6A51-4108-AA02-DFA0A04FC94B}">
              <ma14:wrappingTextBoxFlag xmlns="" xmlns:ma14="http://schemas.microsoft.com/office/mac/drawingml/2011/main" val="1"/>
            </a:ext>
          </a:extLst>
        </p:spPr>
        <p:txBody>
          <a:bodyPr>
            <a:normAutofit/>
          </a:bodyPr>
          <a:lstStyle/>
          <a:p>
            <a:r>
              <a:t>Click to edit Master text styles</a:t>
            </a:r>
          </a:p>
          <a:p>
            <a:pPr lvl="1"/>
            <a:r>
              <a:t>Second level</a:t>
            </a:r>
          </a:p>
          <a:p>
            <a:pPr lvl="2"/>
            <a:r>
              <a:t>Third level</a:t>
            </a:r>
          </a:p>
          <a:p>
            <a:pPr lvl="3"/>
            <a:r>
              <a:t>Fourth level</a:t>
            </a:r>
          </a:p>
          <a:p>
            <a:pPr lvl="4"/>
            <a:r>
              <a:t>Fifth level</a:t>
            </a:r>
          </a:p>
        </p:txBody>
      </p:sp>
      <p:sp>
        <p:nvSpPr>
          <p:cNvPr id="84" name="Shape 84"/>
          <p:cNvSpPr>
            <a:spLocks noGrp="1"/>
          </p:cNvSpPr>
          <p:nvPr>
            <p:ph type="sldNum" sz="quarter" idx="2"/>
          </p:nvPr>
        </p:nvSpPr>
        <p:spPr>
          <a:xfrm rot="5400000">
            <a:off x="6077862" y="113030"/>
            <a:ext cx="356951" cy="307341"/>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lvl2pPr marL="640080" indent="-274320">
              <a:buFont typeface="Wingdings" pitchFamily="2" charset="2"/>
              <a:buChar char="§"/>
              <a:defRPr/>
            </a:lvl2pPr>
            <a:lvl3pPr marL="9144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3"/>
          <p:cNvSpPr>
            <a:spLocks noGrp="1"/>
          </p:cNvSpPr>
          <p:nvPr>
            <p:ph type="dt" sz="half" idx="10"/>
          </p:nvPr>
        </p:nvSpPr>
        <p:spPr/>
        <p:txBody>
          <a:bodyPr/>
          <a:lstStyle>
            <a:lvl1pPr>
              <a:defRPr/>
            </a:lvl1pPr>
          </a:lstStyle>
          <a:p>
            <a:pPr>
              <a:defRPr/>
            </a:pPr>
            <a:fld id="{1A527912-43DC-424F-9C6C-F32DF6054105}" type="datetimeFigureOut">
              <a:rPr lang="en-US"/>
              <a:pPr>
                <a:defRPr/>
              </a:pPr>
              <a:t>8/26/2018</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5ADC9F4-DE90-4FB6-82F9-71EDE0226FE1}" type="slidenum">
              <a:rPr lang="en-US"/>
              <a:pPr>
                <a:defRPr/>
              </a:pPr>
              <a:t>‹#›</a:t>
            </a:fld>
            <a:endParaRPr lang="en-US"/>
          </a:p>
        </p:txBody>
      </p:sp>
    </p:spTree>
    <p:extLst>
      <p:ext uri="{BB962C8B-B14F-4D97-AF65-F5344CB8AC3E}">
        <p14:creationId xmlns:p14="http://schemas.microsoft.com/office/powerpoint/2010/main" val="137415128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 y="1235075"/>
            <a:ext cx="9144002" cy="31908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 name="Shape 3"/>
          <p:cNvSpPr/>
          <p:nvPr/>
        </p:nvSpPr>
        <p:spPr>
          <a:xfrm>
            <a:off x="0" y="1279525"/>
            <a:ext cx="533400" cy="228600"/>
          </a:xfrm>
          <a:prstGeom prst="rect">
            <a:avLst/>
          </a:prstGeom>
          <a:solidFill>
            <a:srgbClr val="00538E"/>
          </a:solidFill>
          <a:ln w="12700">
            <a:miter lim="400000"/>
          </a:ln>
        </p:spPr>
        <p:txBody>
          <a:bodyPr lIns="45719" rIns="45719" anchor="ctr"/>
          <a:lstStyle/>
          <a:p>
            <a:pPr algn="ctr">
              <a:defRPr>
                <a:solidFill>
                  <a:srgbClr val="FFFFFF"/>
                </a:solidFill>
              </a:defRPr>
            </a:pPr>
            <a:endParaRPr/>
          </a:p>
        </p:txBody>
      </p:sp>
      <p:sp>
        <p:nvSpPr>
          <p:cNvPr id="4" name="Shape 4"/>
          <p:cNvSpPr/>
          <p:nvPr/>
        </p:nvSpPr>
        <p:spPr>
          <a:xfrm>
            <a:off x="590550" y="1279525"/>
            <a:ext cx="8553450" cy="2286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5" name="Shape 5"/>
          <p:cNvSpPr>
            <a:spLocks noGrp="1"/>
          </p:cNvSpPr>
          <p:nvPr>
            <p:ph type="title"/>
          </p:nvPr>
        </p:nvSpPr>
        <p:spPr>
          <a:xfrm>
            <a:off x="457200" y="92074"/>
            <a:ext cx="8229600" cy="1508127"/>
          </a:xfrm>
          <a:prstGeom prst="rect">
            <a:avLst/>
          </a:prstGeom>
          <a:ln w="12700">
            <a:miter lim="400000"/>
          </a:ln>
        </p:spPr>
        <p:txBody>
          <a:bodyPr lIns="45719" rIns="45719" anchor="ctr"/>
          <a:lstStyle/>
          <a:p>
            <a:endParaRPr/>
          </a:p>
        </p:txBody>
      </p:sp>
      <p:sp>
        <p:nvSpPr>
          <p:cNvPr id="6" name="Shape 6"/>
          <p:cNvSpPr>
            <a:spLocks noGrp="1"/>
          </p:cNvSpPr>
          <p:nvPr>
            <p:ph type="body" idx="1"/>
          </p:nvPr>
        </p:nvSpPr>
        <p:spPr>
          <a:xfrm>
            <a:off x="457200" y="1600200"/>
            <a:ext cx="8229600" cy="5257800"/>
          </a:xfrm>
          <a:prstGeom prst="rect">
            <a:avLst/>
          </a:prstGeom>
          <a:ln w="12700">
            <a:miter lim="400000"/>
          </a:ln>
        </p:spPr>
        <p:txBody>
          <a:bodyPr lIns="45719" rIns="45719"/>
          <a:lstStyle/>
          <a:p>
            <a:endParaRPr/>
          </a:p>
        </p:txBody>
      </p:sp>
      <p:sp>
        <p:nvSpPr>
          <p:cNvPr id="7" name="Shape 7"/>
          <p:cNvSpPr>
            <a:spLocks noGrp="1"/>
          </p:cNvSpPr>
          <p:nvPr>
            <p:ph type="sldNum" sz="quarter" idx="2"/>
          </p:nvPr>
        </p:nvSpPr>
        <p:spPr>
          <a:xfrm>
            <a:off x="88225" y="1240155"/>
            <a:ext cx="356950" cy="307340"/>
          </a:xfrm>
          <a:prstGeom prst="rect">
            <a:avLst/>
          </a:prstGeom>
          <a:ln w="12700">
            <a:miter lim="400000"/>
          </a:ln>
        </p:spPr>
        <p:txBody>
          <a:bodyPr wrap="none" lIns="45719" rIns="45719" anchor="ctr">
            <a:spAutoFit/>
          </a:bodyPr>
          <a:lstStyle>
            <a:lvl1pPr algn="ctr">
              <a:defRPr sz="1400" b="1">
                <a:solidFill>
                  <a:srgbClr val="FFFFFF"/>
                </a:solidFill>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100000"/>
        </a:lnSpc>
        <a:spcBef>
          <a:spcPts val="0"/>
        </a:spcBef>
        <a:spcAft>
          <a:spcPts val="0"/>
        </a:spcAft>
        <a:buClrTx/>
        <a:buSzTx/>
        <a:buFontTx/>
        <a:buNone/>
        <a:tabLst/>
        <a:defRPr sz="4400" b="1" i="0" u="none" strike="noStrike" cap="none" spc="0" baseline="0">
          <a:ln>
            <a:noFill/>
          </a:ln>
          <a:solidFill>
            <a:srgbClr val="336699"/>
          </a:solidFill>
          <a:uFillTx/>
          <a:latin typeface="Segoe UI Semibold"/>
          <a:ea typeface="Segoe UI Semibold"/>
          <a:cs typeface="Segoe UI Semibold"/>
          <a:sym typeface="Segoe UI Semibold"/>
        </a:defRPr>
      </a:lvl1pPr>
      <a:lvl2pPr marL="0" marR="0" indent="0" algn="l" defTabSz="914400" rtl="0" latinLnBrk="0">
        <a:lnSpc>
          <a:spcPct val="100000"/>
        </a:lnSpc>
        <a:spcBef>
          <a:spcPts val="0"/>
        </a:spcBef>
        <a:spcAft>
          <a:spcPts val="0"/>
        </a:spcAft>
        <a:buClrTx/>
        <a:buSzTx/>
        <a:buFontTx/>
        <a:buNone/>
        <a:tabLst/>
        <a:defRPr sz="4400" b="1" i="0" u="none" strike="noStrike" cap="none" spc="0" baseline="0">
          <a:ln>
            <a:noFill/>
          </a:ln>
          <a:solidFill>
            <a:srgbClr val="336699"/>
          </a:solidFill>
          <a:uFillTx/>
          <a:latin typeface="Segoe UI Semibold"/>
          <a:ea typeface="Segoe UI Semibold"/>
          <a:cs typeface="Segoe UI Semibold"/>
          <a:sym typeface="Segoe UI Semibold"/>
        </a:defRPr>
      </a:lvl2pPr>
      <a:lvl3pPr marL="0" marR="0" indent="0" algn="l" defTabSz="914400" rtl="0" latinLnBrk="0">
        <a:lnSpc>
          <a:spcPct val="100000"/>
        </a:lnSpc>
        <a:spcBef>
          <a:spcPts val="0"/>
        </a:spcBef>
        <a:spcAft>
          <a:spcPts val="0"/>
        </a:spcAft>
        <a:buClrTx/>
        <a:buSzTx/>
        <a:buFontTx/>
        <a:buNone/>
        <a:tabLst/>
        <a:defRPr sz="4400" b="1" i="0" u="none" strike="noStrike" cap="none" spc="0" baseline="0">
          <a:ln>
            <a:noFill/>
          </a:ln>
          <a:solidFill>
            <a:srgbClr val="336699"/>
          </a:solidFill>
          <a:uFillTx/>
          <a:latin typeface="Segoe UI Semibold"/>
          <a:ea typeface="Segoe UI Semibold"/>
          <a:cs typeface="Segoe UI Semibold"/>
          <a:sym typeface="Segoe UI Semibold"/>
        </a:defRPr>
      </a:lvl3pPr>
      <a:lvl4pPr marL="0" marR="0" indent="0" algn="l" defTabSz="914400" rtl="0" latinLnBrk="0">
        <a:lnSpc>
          <a:spcPct val="100000"/>
        </a:lnSpc>
        <a:spcBef>
          <a:spcPts val="0"/>
        </a:spcBef>
        <a:spcAft>
          <a:spcPts val="0"/>
        </a:spcAft>
        <a:buClrTx/>
        <a:buSzTx/>
        <a:buFontTx/>
        <a:buNone/>
        <a:tabLst/>
        <a:defRPr sz="4400" b="1" i="0" u="none" strike="noStrike" cap="none" spc="0" baseline="0">
          <a:ln>
            <a:noFill/>
          </a:ln>
          <a:solidFill>
            <a:srgbClr val="336699"/>
          </a:solidFill>
          <a:uFillTx/>
          <a:latin typeface="Segoe UI Semibold"/>
          <a:ea typeface="Segoe UI Semibold"/>
          <a:cs typeface="Segoe UI Semibold"/>
          <a:sym typeface="Segoe UI Semibold"/>
        </a:defRPr>
      </a:lvl4pPr>
      <a:lvl5pPr marL="0" marR="0" indent="0" algn="l" defTabSz="914400" rtl="0" latinLnBrk="0">
        <a:lnSpc>
          <a:spcPct val="100000"/>
        </a:lnSpc>
        <a:spcBef>
          <a:spcPts val="0"/>
        </a:spcBef>
        <a:spcAft>
          <a:spcPts val="0"/>
        </a:spcAft>
        <a:buClrTx/>
        <a:buSzTx/>
        <a:buFontTx/>
        <a:buNone/>
        <a:tabLst/>
        <a:defRPr sz="4400" b="1" i="0" u="none" strike="noStrike" cap="none" spc="0" baseline="0">
          <a:ln>
            <a:noFill/>
          </a:ln>
          <a:solidFill>
            <a:srgbClr val="336699"/>
          </a:solidFill>
          <a:uFillTx/>
          <a:latin typeface="Segoe UI Semibold"/>
          <a:ea typeface="Segoe UI Semibold"/>
          <a:cs typeface="Segoe UI Semibold"/>
          <a:sym typeface="Segoe UI Semibold"/>
        </a:defRPr>
      </a:lvl5pPr>
      <a:lvl6pPr marL="0" marR="0" indent="457200" algn="l" defTabSz="914400" rtl="0" latinLnBrk="0">
        <a:lnSpc>
          <a:spcPct val="100000"/>
        </a:lnSpc>
        <a:spcBef>
          <a:spcPts val="0"/>
        </a:spcBef>
        <a:spcAft>
          <a:spcPts val="0"/>
        </a:spcAft>
        <a:buClrTx/>
        <a:buSzTx/>
        <a:buFontTx/>
        <a:buNone/>
        <a:tabLst/>
        <a:defRPr sz="4400" b="1" i="0" u="none" strike="noStrike" cap="none" spc="0" baseline="0">
          <a:ln>
            <a:noFill/>
          </a:ln>
          <a:solidFill>
            <a:srgbClr val="336699"/>
          </a:solidFill>
          <a:uFillTx/>
          <a:latin typeface="Segoe UI Semibold"/>
          <a:ea typeface="Segoe UI Semibold"/>
          <a:cs typeface="Segoe UI Semibold"/>
          <a:sym typeface="Segoe UI Semibold"/>
        </a:defRPr>
      </a:lvl6pPr>
      <a:lvl7pPr marL="0" marR="0" indent="914400" algn="l" defTabSz="914400" rtl="0" latinLnBrk="0">
        <a:lnSpc>
          <a:spcPct val="100000"/>
        </a:lnSpc>
        <a:spcBef>
          <a:spcPts val="0"/>
        </a:spcBef>
        <a:spcAft>
          <a:spcPts val="0"/>
        </a:spcAft>
        <a:buClrTx/>
        <a:buSzTx/>
        <a:buFontTx/>
        <a:buNone/>
        <a:tabLst/>
        <a:defRPr sz="4400" b="1" i="0" u="none" strike="noStrike" cap="none" spc="0" baseline="0">
          <a:ln>
            <a:noFill/>
          </a:ln>
          <a:solidFill>
            <a:srgbClr val="336699"/>
          </a:solidFill>
          <a:uFillTx/>
          <a:latin typeface="Segoe UI Semibold"/>
          <a:ea typeface="Segoe UI Semibold"/>
          <a:cs typeface="Segoe UI Semibold"/>
          <a:sym typeface="Segoe UI Semibold"/>
        </a:defRPr>
      </a:lvl7pPr>
      <a:lvl8pPr marL="0" marR="0" indent="1371600" algn="l" defTabSz="914400" rtl="0" latinLnBrk="0">
        <a:lnSpc>
          <a:spcPct val="100000"/>
        </a:lnSpc>
        <a:spcBef>
          <a:spcPts val="0"/>
        </a:spcBef>
        <a:spcAft>
          <a:spcPts val="0"/>
        </a:spcAft>
        <a:buClrTx/>
        <a:buSzTx/>
        <a:buFontTx/>
        <a:buNone/>
        <a:tabLst/>
        <a:defRPr sz="4400" b="1" i="0" u="none" strike="noStrike" cap="none" spc="0" baseline="0">
          <a:ln>
            <a:noFill/>
          </a:ln>
          <a:solidFill>
            <a:srgbClr val="336699"/>
          </a:solidFill>
          <a:uFillTx/>
          <a:latin typeface="Segoe UI Semibold"/>
          <a:ea typeface="Segoe UI Semibold"/>
          <a:cs typeface="Segoe UI Semibold"/>
          <a:sym typeface="Segoe UI Semibold"/>
        </a:defRPr>
      </a:lvl8pPr>
      <a:lvl9pPr marL="0" marR="0" indent="1828800" algn="l" defTabSz="914400" rtl="0" latinLnBrk="0">
        <a:lnSpc>
          <a:spcPct val="100000"/>
        </a:lnSpc>
        <a:spcBef>
          <a:spcPts val="0"/>
        </a:spcBef>
        <a:spcAft>
          <a:spcPts val="0"/>
        </a:spcAft>
        <a:buClrTx/>
        <a:buSzTx/>
        <a:buFontTx/>
        <a:buNone/>
        <a:tabLst/>
        <a:defRPr sz="4400" b="1" i="0" u="none" strike="noStrike" cap="none" spc="0" baseline="0">
          <a:ln>
            <a:noFill/>
          </a:ln>
          <a:solidFill>
            <a:srgbClr val="336699"/>
          </a:solidFill>
          <a:uFillTx/>
          <a:latin typeface="Segoe UI Semibold"/>
          <a:ea typeface="Segoe UI Semibold"/>
          <a:cs typeface="Segoe UI Semibold"/>
          <a:sym typeface="Segoe UI Semibold"/>
        </a:defRPr>
      </a:lvl9pPr>
    </p:titleStyle>
    <p:bodyStyle>
      <a:lvl1pPr marL="319087" marR="0" indent="-319087" algn="l" defTabSz="914400" rtl="0" latinLnBrk="0">
        <a:lnSpc>
          <a:spcPct val="100000"/>
        </a:lnSpc>
        <a:spcBef>
          <a:spcPts val="700"/>
        </a:spcBef>
        <a:spcAft>
          <a:spcPts val="0"/>
        </a:spcAft>
        <a:buClr>
          <a:srgbClr val="C00000"/>
        </a:buClr>
        <a:buSzPct val="60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1pPr>
      <a:lvl2pPr marL="671268" marR="0" indent="-304555" algn="l" defTabSz="914400" rtl="0" latinLnBrk="0">
        <a:lnSpc>
          <a:spcPct val="100000"/>
        </a:lnSpc>
        <a:spcBef>
          <a:spcPts val="700"/>
        </a:spcBef>
        <a:spcAft>
          <a:spcPts val="0"/>
        </a:spcAft>
        <a:buClr>
          <a:srgbClr val="C00000"/>
        </a:buClr>
        <a:buSzPct val="70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2pPr>
      <a:lvl3pPr marL="974034" marR="0" indent="-288234" algn="l" defTabSz="914400" rtl="0" latinLnBrk="0">
        <a:lnSpc>
          <a:spcPct val="100000"/>
        </a:lnSpc>
        <a:spcBef>
          <a:spcPts val="700"/>
        </a:spcBef>
        <a:spcAft>
          <a:spcPts val="0"/>
        </a:spcAft>
        <a:buClr>
          <a:srgbClr val="C00000"/>
        </a:buClr>
        <a:buSzPct val="7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3pPr>
      <a:lvl4pPr marL="1474469" marR="0" indent="-331469" algn="l" defTabSz="914400" rtl="0" latinLnBrk="0">
        <a:lnSpc>
          <a:spcPct val="100000"/>
        </a:lnSpc>
        <a:spcBef>
          <a:spcPts val="700"/>
        </a:spcBef>
        <a:spcAft>
          <a:spcPts val="0"/>
        </a:spcAft>
        <a:buClr>
          <a:srgbClr val="C00000"/>
        </a:buClr>
        <a:buSzPct val="7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4pPr>
      <a:lvl5pPr marL="1968500" marR="0" indent="-368300" algn="l" defTabSz="914400" rtl="0" latinLnBrk="0">
        <a:lnSpc>
          <a:spcPct val="100000"/>
        </a:lnSpc>
        <a:spcBef>
          <a:spcPts val="700"/>
        </a:spcBef>
        <a:spcAft>
          <a:spcPts val="0"/>
        </a:spcAft>
        <a:buClr>
          <a:srgbClr val="C00000"/>
        </a:buClr>
        <a:buSzPct val="6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5pPr>
      <a:lvl6pPr marL="2425700" marR="0" indent="-368300" algn="l" defTabSz="914400" rtl="0" latinLnBrk="0">
        <a:lnSpc>
          <a:spcPct val="100000"/>
        </a:lnSpc>
        <a:spcBef>
          <a:spcPts val="700"/>
        </a:spcBef>
        <a:spcAft>
          <a:spcPts val="0"/>
        </a:spcAft>
        <a:buClr>
          <a:srgbClr val="C00000"/>
        </a:buClr>
        <a:buSzPct val="6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6pPr>
      <a:lvl7pPr marL="2882900" marR="0" indent="-368300" algn="l" defTabSz="914400" rtl="0" latinLnBrk="0">
        <a:lnSpc>
          <a:spcPct val="100000"/>
        </a:lnSpc>
        <a:spcBef>
          <a:spcPts val="700"/>
        </a:spcBef>
        <a:spcAft>
          <a:spcPts val="0"/>
        </a:spcAft>
        <a:buClr>
          <a:srgbClr val="C00000"/>
        </a:buClr>
        <a:buSzPct val="6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7pPr>
      <a:lvl8pPr marL="3340100" marR="0" indent="-368300" algn="l" defTabSz="914400" rtl="0" latinLnBrk="0">
        <a:lnSpc>
          <a:spcPct val="100000"/>
        </a:lnSpc>
        <a:spcBef>
          <a:spcPts val="700"/>
        </a:spcBef>
        <a:spcAft>
          <a:spcPts val="0"/>
        </a:spcAft>
        <a:buClr>
          <a:srgbClr val="C00000"/>
        </a:buClr>
        <a:buSzPct val="6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8pPr>
      <a:lvl9pPr marL="3797300" marR="0" indent="-368300" algn="l" defTabSz="914400" rtl="0" latinLnBrk="0">
        <a:lnSpc>
          <a:spcPct val="100000"/>
        </a:lnSpc>
        <a:spcBef>
          <a:spcPts val="700"/>
        </a:spcBef>
        <a:spcAft>
          <a:spcPts val="0"/>
        </a:spcAft>
        <a:buClr>
          <a:srgbClr val="C00000"/>
        </a:buClr>
        <a:buSzPct val="6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9pPr>
    </p:bodyStyle>
    <p:otherStyle>
      <a:lvl1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Segoe UI"/>
        </a:defRPr>
      </a:lvl1pPr>
      <a:lvl2pPr marL="0" marR="0" indent="4572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Segoe UI"/>
        </a:defRPr>
      </a:lvl2pPr>
      <a:lvl3pPr marL="0" marR="0" indent="9144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Segoe UI"/>
        </a:defRPr>
      </a:lvl3pPr>
      <a:lvl4pPr marL="0" marR="0" indent="13716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Segoe UI"/>
        </a:defRPr>
      </a:lvl4pPr>
      <a:lvl5pPr marL="0" marR="0" indent="182880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Segoe UI"/>
        </a:defRPr>
      </a:lvl5pPr>
      <a:lvl6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Segoe UI"/>
        </a:defRPr>
      </a:lvl6pPr>
      <a:lvl7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Segoe UI"/>
        </a:defRPr>
      </a:lvl7pPr>
      <a:lvl8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Segoe UI"/>
        </a:defRPr>
      </a:lvl8pPr>
      <a:lvl9pPr marL="0" marR="0" indent="0" algn="ct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Segoe U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www.epipen.com/en/about-epipen/how-to-use-epipen"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hyperlink" Target="http://www.epinephrineautoinject.com/how_to_use_epinephrine_injection_USP_auto_injector.php" TargetMode="External"/><Relationship Id="rId4" Type="http://schemas.openxmlformats.org/officeDocument/2006/relationships/hyperlink" Target="http://www.adrenaclick.com/how_to_use_adrenaclick_epinephrine_injection_USP_auto_injector.php"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sxc.hu/browse.phtml?f=download&amp;id=1209885&amp;redirect=photo"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dx.doi.org/10.1016/j.jaci.2010.10.007"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nasn.org/portals/0/resources/Sample_Anaphylaxis_Epinephrine_Administration_Protocol.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sxc.hu/browse.phtml?f=download&amp;id=1209885&amp;redirect=phot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Shape 93"/>
          <p:cNvSpPr>
            <a:spLocks noGrp="1"/>
          </p:cNvSpPr>
          <p:nvPr>
            <p:ph type="title" idx="4294967295"/>
          </p:nvPr>
        </p:nvSpPr>
        <p:spPr>
          <a:xfrm>
            <a:off x="2057400" y="2514600"/>
            <a:ext cx="6477000" cy="1828800"/>
          </a:xfrm>
          <a:prstGeom prst="rect">
            <a:avLst/>
          </a:prstGeom>
          <a:extLst>
            <a:ext uri="{C572A759-6A51-4108-AA02-DFA0A04FC94B}">
              <ma14:wrappingTextBoxFlag xmlns="" xmlns:ma14="http://schemas.microsoft.com/office/mac/drawingml/2011/main" val="1"/>
            </a:ext>
          </a:extLst>
        </p:spPr>
        <p:txBody>
          <a:bodyPr anchor="b">
            <a:normAutofit/>
          </a:bodyPr>
          <a:lstStyle/>
          <a:p>
            <a:pPr>
              <a:defRPr sz="6600">
                <a:solidFill>
                  <a:srgbClr val="00538E"/>
                </a:solidFill>
              </a:defRPr>
            </a:pPr>
            <a:r>
              <a:t>GET TRAINED</a:t>
            </a:r>
            <a:r>
              <a:rPr sz="6000" baseline="30000"/>
              <a:t>©</a:t>
            </a:r>
          </a:p>
        </p:txBody>
      </p:sp>
      <p:pic>
        <p:nvPicPr>
          <p:cNvPr id="94" name="image.jpg"/>
          <p:cNvPicPr>
            <a:picLocks noChangeAspect="1"/>
          </p:cNvPicPr>
          <p:nvPr/>
        </p:nvPicPr>
        <p:blipFill>
          <a:blip r:embed="rId3" cstate="print">
            <a:extLst/>
          </a:blip>
          <a:stretch>
            <a:fillRect/>
          </a:stretch>
        </p:blipFill>
        <p:spPr>
          <a:xfrm>
            <a:off x="5334000" y="457200"/>
            <a:ext cx="2819400" cy="2819400"/>
          </a:xfrm>
          <a:prstGeom prst="rect">
            <a:avLst/>
          </a:prstGeom>
          <a:ln w="12700">
            <a:miter lim="400000"/>
          </a:ln>
        </p:spPr>
      </p:pic>
      <p:pic>
        <p:nvPicPr>
          <p:cNvPr id="95" name="image.jpg"/>
          <p:cNvPicPr>
            <a:picLocks noChangeAspect="1"/>
          </p:cNvPicPr>
          <p:nvPr/>
        </p:nvPicPr>
        <p:blipFill>
          <a:blip r:embed="rId4" cstate="print">
            <a:extLst/>
          </a:blip>
          <a:stretch>
            <a:fillRect/>
          </a:stretch>
        </p:blipFill>
        <p:spPr>
          <a:xfrm>
            <a:off x="228600" y="4800600"/>
            <a:ext cx="1712913" cy="1181100"/>
          </a:xfrm>
          <a:prstGeom prst="rect">
            <a:avLst/>
          </a:prstGeom>
          <a:ln w="12700">
            <a:miter lim="400000"/>
          </a:ln>
        </p:spPr>
      </p:pic>
      <p:sp>
        <p:nvSpPr>
          <p:cNvPr id="96" name="Shape 96"/>
          <p:cNvSpPr/>
          <p:nvPr/>
        </p:nvSpPr>
        <p:spPr>
          <a:xfrm>
            <a:off x="2438400" y="6172200"/>
            <a:ext cx="6532563" cy="64757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400">
                <a:solidFill>
                  <a:srgbClr val="FFFFFF"/>
                </a:solidFill>
                <a:latin typeface="Segoe Print"/>
                <a:ea typeface="Segoe Print"/>
                <a:cs typeface="Segoe Print"/>
                <a:sym typeface="Segoe Print"/>
              </a:defRPr>
            </a:lvl1pPr>
          </a:lstStyle>
          <a:p>
            <a:r>
              <a:t>A program for school nurses to train school staff to administer epinephrine using an auto-injector</a:t>
            </a:r>
          </a:p>
        </p:txBody>
      </p:sp>
      <p:sp>
        <p:nvSpPr>
          <p:cNvPr id="97" name="Shape 97"/>
          <p:cNvSpPr/>
          <p:nvPr/>
        </p:nvSpPr>
        <p:spPr>
          <a:xfrm>
            <a:off x="200025" y="6337300"/>
            <a:ext cx="990600" cy="3073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400">
                <a:solidFill>
                  <a:srgbClr val="FFFFFF"/>
                </a:solidFill>
              </a:defRPr>
            </a:lvl1pPr>
          </a:lstStyle>
          <a:p>
            <a:r>
              <a:rPr dirty="0"/>
              <a:t>© 2015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What is an allergic reaction?</a:t>
            </a:r>
          </a:p>
        </p:txBody>
      </p:sp>
      <p:sp>
        <p:nvSpPr>
          <p:cNvPr id="4" name="Rectangle 3">
            <a:extLst>
              <a:ext uri="{FF2B5EF4-FFF2-40B4-BE49-F238E27FC236}">
                <a16:creationId xmlns:a16="http://schemas.microsoft.com/office/drawing/2014/main" id="{0F659188-A8A2-4BE7-90ED-DB57E11AC777}"/>
              </a:ext>
            </a:extLst>
          </p:cNvPr>
          <p:cNvSpPr txBox="1">
            <a:spLocks noChangeArrowheads="1"/>
          </p:cNvSpPr>
          <p:nvPr/>
        </p:nvSpPr>
        <p:spPr>
          <a:xfrm>
            <a:off x="612775" y="1600200"/>
            <a:ext cx="8153400" cy="5105400"/>
          </a:xfrm>
          <a:prstGeom prst="rect">
            <a:avLst/>
          </a:prstGeom>
        </p:spPr>
        <p:txBody>
          <a:bodyPr>
            <a:normAutofit/>
          </a:bodyPr>
          <a:lstStyle>
            <a:lvl1pPr marL="319087" marR="0" indent="-319087" algn="l" defTabSz="914400" rtl="0" latinLnBrk="0">
              <a:lnSpc>
                <a:spcPct val="100000"/>
              </a:lnSpc>
              <a:spcBef>
                <a:spcPts val="700"/>
              </a:spcBef>
              <a:spcAft>
                <a:spcPts val="0"/>
              </a:spcAft>
              <a:buClr>
                <a:srgbClr val="C00000"/>
              </a:buClr>
              <a:buSzPct val="60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1pPr>
            <a:lvl2pPr marL="671268" marR="0" indent="-304555" algn="l" defTabSz="914400" rtl="0" latinLnBrk="0">
              <a:lnSpc>
                <a:spcPct val="100000"/>
              </a:lnSpc>
              <a:spcBef>
                <a:spcPts val="700"/>
              </a:spcBef>
              <a:spcAft>
                <a:spcPts val="0"/>
              </a:spcAft>
              <a:buClr>
                <a:srgbClr val="C00000"/>
              </a:buClr>
              <a:buSzPct val="70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2pPr>
            <a:lvl3pPr marL="974034" marR="0" indent="-288234" algn="l" defTabSz="914400" rtl="0" latinLnBrk="0">
              <a:lnSpc>
                <a:spcPct val="100000"/>
              </a:lnSpc>
              <a:spcBef>
                <a:spcPts val="700"/>
              </a:spcBef>
              <a:spcAft>
                <a:spcPts val="0"/>
              </a:spcAft>
              <a:buClr>
                <a:srgbClr val="C00000"/>
              </a:buClr>
              <a:buSzPct val="7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3pPr>
            <a:lvl4pPr marL="1474469" marR="0" indent="-331469" algn="l" defTabSz="914400" rtl="0" latinLnBrk="0">
              <a:lnSpc>
                <a:spcPct val="100000"/>
              </a:lnSpc>
              <a:spcBef>
                <a:spcPts val="700"/>
              </a:spcBef>
              <a:spcAft>
                <a:spcPts val="0"/>
              </a:spcAft>
              <a:buClr>
                <a:srgbClr val="C00000"/>
              </a:buClr>
              <a:buSzPct val="7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4pPr>
            <a:lvl5pPr marL="1968500" marR="0" indent="-368300" algn="l" defTabSz="914400" rtl="0" latinLnBrk="0">
              <a:lnSpc>
                <a:spcPct val="100000"/>
              </a:lnSpc>
              <a:spcBef>
                <a:spcPts val="700"/>
              </a:spcBef>
              <a:spcAft>
                <a:spcPts val="0"/>
              </a:spcAft>
              <a:buClr>
                <a:srgbClr val="C00000"/>
              </a:buClr>
              <a:buSzPct val="6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5pPr>
            <a:lvl6pPr marL="2425700" marR="0" indent="-368300" algn="l" defTabSz="914400" rtl="0" latinLnBrk="0">
              <a:lnSpc>
                <a:spcPct val="100000"/>
              </a:lnSpc>
              <a:spcBef>
                <a:spcPts val="700"/>
              </a:spcBef>
              <a:spcAft>
                <a:spcPts val="0"/>
              </a:spcAft>
              <a:buClr>
                <a:srgbClr val="C00000"/>
              </a:buClr>
              <a:buSzPct val="6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6pPr>
            <a:lvl7pPr marL="2882900" marR="0" indent="-368300" algn="l" defTabSz="914400" rtl="0" latinLnBrk="0">
              <a:lnSpc>
                <a:spcPct val="100000"/>
              </a:lnSpc>
              <a:spcBef>
                <a:spcPts val="700"/>
              </a:spcBef>
              <a:spcAft>
                <a:spcPts val="0"/>
              </a:spcAft>
              <a:buClr>
                <a:srgbClr val="C00000"/>
              </a:buClr>
              <a:buSzPct val="6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7pPr>
            <a:lvl8pPr marL="3340100" marR="0" indent="-368300" algn="l" defTabSz="914400" rtl="0" latinLnBrk="0">
              <a:lnSpc>
                <a:spcPct val="100000"/>
              </a:lnSpc>
              <a:spcBef>
                <a:spcPts val="700"/>
              </a:spcBef>
              <a:spcAft>
                <a:spcPts val="0"/>
              </a:spcAft>
              <a:buClr>
                <a:srgbClr val="C00000"/>
              </a:buClr>
              <a:buSzPct val="6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8pPr>
            <a:lvl9pPr marL="3797300" marR="0" indent="-368300" algn="l" defTabSz="914400" rtl="0" latinLnBrk="0">
              <a:lnSpc>
                <a:spcPct val="100000"/>
              </a:lnSpc>
              <a:spcBef>
                <a:spcPts val="700"/>
              </a:spcBef>
              <a:spcAft>
                <a:spcPts val="0"/>
              </a:spcAft>
              <a:buClr>
                <a:srgbClr val="C00000"/>
              </a:buClr>
              <a:buSzPct val="65000"/>
              <a:buFont typeface="Wingdings"/>
              <a:buChar char="•"/>
              <a:tabLst/>
              <a:defRPr sz="2900" b="0" i="0" u="none" strike="noStrike" cap="none" spc="0" baseline="0">
                <a:ln>
                  <a:noFill/>
                </a:ln>
                <a:solidFill>
                  <a:srgbClr val="000000"/>
                </a:solidFill>
                <a:uFillTx/>
                <a:latin typeface="Segoe UI"/>
                <a:ea typeface="Segoe UI"/>
                <a:cs typeface="Segoe UI"/>
                <a:sym typeface="Segoe UI"/>
              </a:defRPr>
            </a:lvl9pPr>
          </a:lstStyle>
          <a:p>
            <a:pPr marL="320040" indent="-320040" hangingPunct="1">
              <a:buFont typeface="Wingdings"/>
              <a:buChar char=""/>
              <a:defRPr/>
            </a:pPr>
            <a:r>
              <a:rPr lang="en-US"/>
              <a:t>An allergy occurs when the immune system sees something normal as a harmful thing</a:t>
            </a:r>
          </a:p>
          <a:p>
            <a:pPr marL="320040" indent="-320040" hangingPunct="1">
              <a:buFont typeface="Wingdings" pitchFamily="2" charset="2"/>
              <a:buNone/>
              <a:defRPr/>
            </a:pPr>
            <a:endParaRPr lang="en-US"/>
          </a:p>
          <a:p>
            <a:pPr marL="320040" indent="-320040" hangingPunct="1">
              <a:buFont typeface="Wingdings"/>
              <a:buChar char=""/>
              <a:defRPr/>
            </a:pPr>
            <a:r>
              <a:rPr lang="en-US"/>
              <a:t>Triggers the sudden release of chemicals, including histamine, causing the reaction</a:t>
            </a:r>
          </a:p>
          <a:p>
            <a:pPr marL="320040" indent="-320040" hangingPunct="1">
              <a:buFont typeface="Wingdings" pitchFamily="2" charset="2"/>
              <a:buNone/>
              <a:defRPr/>
            </a:pPr>
            <a:endParaRPr lang="en-US"/>
          </a:p>
          <a:p>
            <a:pPr marL="320040" indent="-320040" hangingPunct="1">
              <a:buFont typeface="Wingdings"/>
              <a:buChar char=""/>
              <a:defRPr/>
            </a:pPr>
            <a:r>
              <a:rPr lang="en-US"/>
              <a:t>The symptoms may be mild or severe – may progress over minutes or hours</a:t>
            </a:r>
          </a:p>
          <a:p>
            <a:pPr marL="0" indent="0" algn="r" hangingPunct="1">
              <a:buFont typeface="Wingdings"/>
              <a:buNone/>
              <a:defRPr/>
            </a:pPr>
            <a:r>
              <a:rPr lang="en-US" sz="1800">
                <a:latin typeface="+mj-lt"/>
              </a:rPr>
              <a:t>FAAN, 2012</a:t>
            </a:r>
            <a:endParaRPr lang="en-US" sz="1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37" descr="https://encrypted-tbn1.gstatic.com/images?q=tbn:ANd9GcR0e-MsHgrJPvNbHD63jcsc2_Ot_Zd91n5VjiD56H1N_FgbtcZ6"/>
          <p:cNvPicPr>
            <a:picLocks noChangeAspect="1" noChangeArrowheads="1"/>
          </p:cNvPicPr>
          <p:nvPr/>
        </p:nvPicPr>
        <p:blipFill>
          <a:blip r:embed="rId3" cstate="print"/>
          <a:srcRect/>
          <a:stretch>
            <a:fillRect/>
          </a:stretch>
        </p:blipFill>
        <p:spPr bwMode="auto">
          <a:xfrm>
            <a:off x="6172200" y="2895600"/>
            <a:ext cx="2619375" cy="1743075"/>
          </a:xfrm>
          <a:prstGeom prst="rect">
            <a:avLst/>
          </a:prstGeom>
          <a:noFill/>
          <a:ln w="9525">
            <a:noFill/>
            <a:miter lim="800000"/>
            <a:headEnd/>
            <a:tailEnd/>
          </a:ln>
        </p:spPr>
      </p:pic>
      <p:sp>
        <p:nvSpPr>
          <p:cNvPr id="18434" name="Rectangle 2"/>
          <p:cNvSpPr>
            <a:spLocks noGrp="1" noChangeArrowheads="1"/>
          </p:cNvSpPr>
          <p:nvPr>
            <p:ph type="title"/>
          </p:nvPr>
        </p:nvSpPr>
        <p:spPr>
          <a:xfrm>
            <a:off x="612775" y="228600"/>
            <a:ext cx="8153400" cy="990600"/>
          </a:xfrm>
        </p:spPr>
        <p:txBody>
          <a:bodyPr/>
          <a:lstStyle/>
          <a:p>
            <a:pPr eaLnBrk="1" hangingPunct="1"/>
            <a:r>
              <a:rPr lang="en-US" dirty="0"/>
              <a:t>Allergic Reactions</a:t>
            </a:r>
          </a:p>
        </p:txBody>
      </p:sp>
      <p:sp>
        <p:nvSpPr>
          <p:cNvPr id="23555" name="Rectangle 3"/>
          <p:cNvSpPr>
            <a:spLocks noGrp="1" noChangeArrowheads="1"/>
          </p:cNvSpPr>
          <p:nvPr>
            <p:ph sz="quarter" idx="1"/>
          </p:nvPr>
        </p:nvSpPr>
        <p:spPr>
          <a:xfrm>
            <a:off x="612775" y="1600200"/>
            <a:ext cx="8153400" cy="1600200"/>
          </a:xfrm>
        </p:spPr>
        <p:txBody>
          <a:bodyPr>
            <a:noAutofit/>
          </a:bodyPr>
          <a:lstStyle/>
          <a:p>
            <a:pPr marL="320040" indent="-320040" eaLnBrk="1" fontAlgn="auto" hangingPunct="1">
              <a:lnSpc>
                <a:spcPct val="90000"/>
              </a:lnSpc>
              <a:spcAft>
                <a:spcPts val="0"/>
              </a:spcAft>
              <a:buFont typeface="Wingdings"/>
              <a:buChar char=""/>
              <a:defRPr/>
            </a:pPr>
            <a:r>
              <a:rPr lang="en-US" sz="2800" dirty="0"/>
              <a:t>Common allergens include:</a:t>
            </a:r>
          </a:p>
          <a:p>
            <a:pPr lvl="1" eaLnBrk="1" fontAlgn="auto" hangingPunct="1">
              <a:lnSpc>
                <a:spcPct val="90000"/>
              </a:lnSpc>
              <a:spcAft>
                <a:spcPts val="0"/>
              </a:spcAft>
              <a:defRPr/>
            </a:pPr>
            <a:r>
              <a:rPr lang="en-US" sz="2800" dirty="0"/>
              <a:t>Bee stings</a:t>
            </a:r>
          </a:p>
          <a:p>
            <a:pPr lvl="1" eaLnBrk="1" fontAlgn="auto" hangingPunct="1">
              <a:lnSpc>
                <a:spcPct val="90000"/>
              </a:lnSpc>
              <a:spcAft>
                <a:spcPts val="0"/>
              </a:spcAft>
              <a:defRPr/>
            </a:pPr>
            <a:r>
              <a:rPr lang="en-US" sz="2800" dirty="0"/>
              <a:t>Latex</a:t>
            </a:r>
          </a:p>
          <a:p>
            <a:pPr lvl="1" eaLnBrk="1" fontAlgn="auto" hangingPunct="1">
              <a:lnSpc>
                <a:spcPct val="90000"/>
              </a:lnSpc>
              <a:spcAft>
                <a:spcPts val="0"/>
              </a:spcAft>
              <a:defRPr/>
            </a:pPr>
            <a:r>
              <a:rPr lang="en-US" sz="2800" dirty="0"/>
              <a:t>Food - most common allergens:</a:t>
            </a:r>
          </a:p>
          <a:p>
            <a:pPr marL="365760" lvl="1" indent="0" algn="r" eaLnBrk="1" fontAlgn="auto" hangingPunct="1">
              <a:lnSpc>
                <a:spcPct val="90000"/>
              </a:lnSpc>
              <a:spcAft>
                <a:spcPts val="0"/>
              </a:spcAft>
              <a:buFont typeface="Wingdings" pitchFamily="2" charset="2"/>
              <a:buNone/>
              <a:defRPr/>
            </a:pPr>
            <a:endParaRPr lang="en-US" sz="400" dirty="0">
              <a:latin typeface="+mj-lt"/>
            </a:endParaRPr>
          </a:p>
          <a:p>
            <a:pPr marL="365760" lvl="1" indent="0" eaLnBrk="1" fontAlgn="auto" hangingPunct="1">
              <a:lnSpc>
                <a:spcPct val="90000"/>
              </a:lnSpc>
              <a:spcAft>
                <a:spcPts val="0"/>
              </a:spcAft>
              <a:buFont typeface="Wingdings" pitchFamily="2" charset="2"/>
              <a:buNone/>
              <a:defRPr/>
            </a:pPr>
            <a:endParaRPr lang="en-US" sz="600" dirty="0"/>
          </a:p>
          <a:p>
            <a:pPr marL="320040" indent="-320040" eaLnBrk="1" fontAlgn="auto" hangingPunct="1">
              <a:lnSpc>
                <a:spcPct val="90000"/>
              </a:lnSpc>
              <a:spcAft>
                <a:spcPts val="0"/>
              </a:spcAft>
              <a:buFont typeface="Wingdings"/>
              <a:buChar char=""/>
              <a:defRPr/>
            </a:pPr>
            <a:endParaRPr lang="en-US" sz="600" dirty="0"/>
          </a:p>
        </p:txBody>
      </p:sp>
      <p:sp>
        <p:nvSpPr>
          <p:cNvPr id="18436" name="AutoShape 25" descr="data:image/jpeg;base64,/9j/4AAQSkZJRgABAQAAAQABAAD/2wCEAAkGBw0PDw8NDQ0NDQ0ODQwMDQwNDQ8NDAwNFBEWFhURFBQYHCggGBolGxQVITEhJSkrLi4uFx8zODMsNygtLisBCgoKDg0OFw8PFCwcFBwsLCwsLCwsLCwsKywsLCwsLCwsLCwsLCwsLCwsLCwsLCwsLDc3LCwsKyw3LDc3LCwrLP/AABEIAN0A5AMBEQACEQEDEQH/xAAbAAACAgMBAAAAAAAAAAAAAAABAgAFAwQGB//EAD4QAAICAQEFBAYHBwMFAAAAAAABAhEDBAUGEiExE0FRYSJxkaGxwSMyUmJygbIUNEJzgqLRJGPhM4OS0vD/xAAZAQEBAAMBAAAAAAAAAAAAAAAAAQIDBAX/xAAlEQEAAgEEAgMBAQADAAAAAAAAAQIRAwQxMhIhIkFRE2EUYnH/2gAMAwEAAhEDEQA/AN6j2HkCBACAQIRUKiARhQoCBEAlASgIAGULQHa7lO9Nmj4ZW/bFf4OHc9ndtuJbO6UKhqJeOWXuS/ycv06HCax3kyPxyZH/AHM9PQ6Q83W7ywG1qBoAABgKwBRQKAFACiK3yAgQAkVAIVECiREAFFUKAKQDUAKCJQCtFAoI7DcZ/RaleDg/apf4OHdcw7trxK02DDh0+WXjPK//AL2HL9Ol53Lm2/Ft+1nqaXSHl6k/KSUbGANALQCtAK0ApRAIAAN4xVACRUCIAQIBAIA1BQoA0VEAAEAlABoDqNxpc9RHxhCXstfM5N19Ova/cL/CuDRzf3c0vezjh1vNUj1qdYeVftIMyYgwEoANABoBGgBRQAIBumKiQQCFUSIgBAlBRoAhEoBqADQCtFEoAgCgL/cuVZ5r7WGXuaObddcunbdnS7Yl2eiy/wAufvv/ACcNeYds8S84PXjh5Mz7KyolAK0ArQAYCMAFCtEAA3URRCoEEggBAgBCiAaCDQVAIBKKI0AKCJQFzuk61UV9qGSP9t/I59x0dO37r/fXLw6XhX8c4Q/K+fwOLTjNoh16k4pMuDPWeUFACgAwEkgFoBWUKRQCFYG6iKIEICBKCmoCBBQDUFGgJRQQAAQABKADCLTdh/6vF/X+lmnX6S3aHdd7+v6PCvHLfsizj0IzqQ69efhLjD03mhQEAVgKwFaARlCsBWAANxMwZCVBICkFGgg0AaAKQUwBoCFAAgBAFAQAUBabrr/V4v6/0s06/SW3Q7wud+n6GFfek/cc227unc9XH0d7zwKAwMujxQnkjHJPgg36UvBUY3mYjMMqREziWLUqCnJQtwt8LfVoVmZj2XiIn0wyMmJChWgFoCUBtIxZCkAyIGSCGSCjQEoApAEA0BAAAUUSiA0ECgAUW26i/wBXj/Dk/SzRuOjfoR81rvx9XD65fA0bXvLfuerkaO5wg0EKyhQAwMcgEKJRAtABlVtIxUyREMgCkAyCiAQIAaAIEAAQQqBBAvdl6fSR08tRnXHK5RULfKuiS8Tk1tS0WxDs0dOs1zKhytNtpcKbbS60vA6qZxGeXLfGZxwtt0/3uH4cn6Watx0bdv3We+/1cXrl8DRtuzfuern9fpIYo4+HIpynBTkl/A33HVTUm0zGHLfTisROWizY1kZUbHFh7GuFvO525fwqHgjX8vL/ABs+Ph/2ajNjWxsAUURogUBWUbKMWR0RBAYKIBQBAIBAgRu6XZmXLjnmjwqGO74nTbSuka76taziW2mlNozDSNjUgEAz6fS5Ml8EXJR+s0uS9Zja0V5lnWk24b20Y6aGGEMMnPI5J5HfJOuaNNPK182j03X8a0xEqlnQ5lvup+94/wAOT9DNO56N237rHfd8sK/F8jRtuzp3PWHKs7nAUBZBCFAYD4I43xPJJqotwUVfFPw8kY2mfplWI+5YTJijAxsoDA2EYsjIiCgGTAIDJhRsAoAgWUtLplg7R5W8sopxxxp8Mu/iNPnbz8cem7+dfDyz7ZtiZFOMtLKfAskri+62qa+Bq3FM/Js29uatjV7rzhCHBkjKfNSUnwqXPlwv1DT3H1Jqbf7q0J7F1MJ41lxtQnkhBzjUkrddxu/tWY9S1fxtExmFxtjLocMsOnnhilOSip0lwvucpdaOH+9onMy7f5VmMYYNu7T06UdPp+GLlJccsfJRgut11LpXm1/1NSIrT8UOeEYylGMuOKdKVVxLxPRrOYefaMSxmTFabrutXj/7i/sZo1+jdod1jvs+eFeU38DRtu0ujc9YcuzucJWAqi26SbfglbGUiMkZQGArAAAYCsoVgbCMVMgCgGSICAQolBRBnbx9mkoy7TifFK/Rce5UY+/L/GXrx/1iMmBkmvSVpXSl5kn36WPXt3OydZHU6dLNG7ThO+kq70efqV8Leno6dvOvtv4fRjwyydp3RbSTS7k/H1mqZbXL747EeaMNQn/0HeWH2o+KLXTi9oywvaa1mYUODDFx9CNSipSySb9Fx7jvrp1059Q4ZvOpDHZuaRjV83S735Aj/Vhu/wAtVhf369qZq1uktuj3hY77S+kxL7kn7zRte0ujdcQ5pna4iNlRk0msnik545cMnFxbq+T6mNqRaMSyreaz6YlFydJNyk6SXVtl9RCe5ls7Q2Xn06i80OHi6elGXwZhTUracQzvp2pGZaDNjWAAYCMoDA2kYqKIGSAKAIUQDQBSAIEfl0CDfd3da7gOx3W56Vp9O0nT8Ohw7ju79v0WenwJeld+Bow3jqopwyRbinOLUeJ1bA5rHix4VwZcak8ifa8H/TjXRWu/vM51LfrD+dfzll0O78ZZcc1XYx9KalK5TldpVXTobZ3E+M/rT/x48on6am98Gs8fQjGHZpRcVV0zPbTPvMsNzERjENPYP71h/mL4G7W6S06PeG/vq/psa8MfzOfa8y6N1xDnWdrjZ9mYXLPhTxyyQeWClHhbTV9/kYalsVn2z06/KMwbauXHk1k8UVj06SSXFUIN35dDk0tzj1b26tXb5919NiWXTaeKWP6fUrn29vsscvurv/M3/O8/lWn4acftmjqdTk1GSEs+VvpDif1YRb5ukZV0q0zaOWNtW2piJ4a+phBTkoS44JtRlVcS8aNtZmYzLXaMTiPbEZMQZAjKAwNtIwUyQBoAgMFQAgEghUFMBsi53w8KfpJdeQhZdTupP6Ca8Mj96Rxbjs7dt1XmmfI0S6FZvBgk1GcXJ8DUuHxS6r2EwKfWuSSlBvpflXiY+Qs9lat8Kd91NDOYG3tbQw1WOrqcecH4PwfkbNPU8JYalIvGFFsHY+fto5Jx7OOLJz4usn4R8Tq1davjj9culo2i2fxn29o/2jUySyRg4Y4JKSfpW2c+jrRpzOXRq6U6nDJsrdeMX2mplGaX1ccW+F/ifyNupucxirVp7fHZrbx7xZMb7DSQ+7cVSXLuo5PcunjhyGFOb7XIrytyty6xaZ37fSrEZ+3Fr6lvLH0zHU5gYCMAMBJFAADA3EYKawJYBTAIBCiEQAhUCCB0u6M+WaHnCXuaOTcxxLs20+pdDplXI5pdTJmhaog57X6eWO4JuuaTXK4PuNWp6WGPZ8UlRjFjDa1G1cWFW5XLuiu8z9QNTR7byZtTjh9WL4nwLwS6sxi2bL9KjaupnLU5ZR7pKN+pf8kvPshn0m1M1OMpXypErYW2y9Dic8XWeRp5MnLljT6Js6In0wwq97tnxw5lKCqOWPFXhNPn8jt21sxhxbmuJyoGdTmKwEYClAYCtABkG1ZFGwCiBkAUAQqBBsAoAgQC33Yz8OoUb5Ti4/n1Ro3EZq37e2LYdljXM4XeyTTp06fj1oCh1im58EnahF3JR9Kafel4qjG9cwsS5DUbXyTbhiuKTavo/WznrGFJork6vil3yLPsdJsDTxjmvq1jm2/AypySqOssr8c2R++vkYX7EM+jwXJLrbSotYSXZbKgk8ldVKON/wBMV/7M6EVO/WFPFiyd8ZuH5NX8jp2s/KYc26j4xLiWd7hKwEYAKIQCRQjA2EYqYAoBkyA2BLANlBsCWAbAlgZtJmcMkJr+GSfvML1zGGVJxaJejYmmlJdJJP2nmS9SP1lZIVp6jCm+LvRkjjd49NjeZLBi7Nzfp1/HLvZpvXPuFiWvg4YcoqmuT5czAXOws30uRf7TLTlZV2jx3C/GU3/czC3It9jYPpE6+rcvYjZSEWe7snLHPI+uTNlyflxcK90TbA1d94N6eLXSOWLf5xaN+2n5ufcx8HCM9F55WAjKAASBGUKwM6ZiprCCmFGwDxBEsA2AUwDYUbANgSwO93f1XaafH4x9B/lyPM1q+Npelo2zWFk2am0jMhS7W0SmrXKS5phGrpIYpNR1WJ2uSzRbV+UkiTWJMtt/skc0cWCNZJQyKbTbqNd9+ZIiIlVbo8NQSfcq/M049qu9nYHGGSb9G40m+RtrCG3ea7DFw81wJX4tOn70zKOEaG/OqSxY8K6zlxv8K/5OjbVzbLn3NsVw4hs9BwFYCMoUA2QKwFZRkTMQ1gMmAbAlgSyqJAUwhrAKYEsAphXTbnZ3eTHf2Zpe5/I491XiXZtbcw6xI43WSaa6lGKUEywJ+zRroVHEbZ1z0mq7bDwzXScGrZrsrZwb2aSMeJwqfV8rd+VkzAqdtb45s0XDCnCPNN97RjN1Tcze16fh0upTli40oZbp4lJ878Y95a2+jDa3m2jHPqHKDvHCKhBro0u/3nqbeuK5/Xnbi2b/APins6HODYCNlC2BLIJZQoUyZEMmAyYDJkBAgDFVCAhETKDYDWQWu7Gbh1MF9tSg/j8jTr1zRv29sXegRR5z0RavkBglja6JsQKXbe2lii4pPi9XQsyjhNXlc25S5t8zXIq88eroxmFYsUl3mKnjh4pKunK/UZVjMwkz6Wp7dYxEQ8i05mZAyQrKAwEAgAAVsBkQMgGQDIBgCQEqogGIIVEXs8/ACMC73UwRyZmpNpxhxRa63aXzObc58XTtojydlHRx+3lf9R5+Heb9kh9rJ/5WTAxz00ft5V6pUUVWs2NgnblLK7+8MCn1mwMEeayZV7GMI57W6CEb4cuT1UjHAotRi4ek37KMJhWCGSSaalzTtc31FZmJzBMZjC/wTbhGUurimz2tOZmsTLytSIi0xBmzYwCwFYClAbADYCsgKYDJgNYBUgGUgGTANkUbKCmEGwqWEQC73QlWprxxzXvT+Rz7mPg6NtPzd2jz3oCQY5gamYCr13RgcrtOjFHMa2XUxlVasnMxjlXTYlUYr7sfge5pxisPIvObSYzYg2ArZQLAAAYAZAiYU6YQyYBsoNhRTIhkwGTAawDYEsCWBbbrzrV4/PiXuNO46S3befnD0WjzHpFYGOYGplAqdoPkQcrtWXUiOU10uZjKquMvSS80SsZtBM+nYJckvJHuxw8ieQZUBlCkAKIACAMDCmVTJhDKQDJkDWVRTCGTICmAyYDJgECAWOwJVqsL/wBxL2mrW6S26PeHpiPLemSQGKYGrkAptovqSRye1H1COU1z5swkV+lXFkh55IL3mWlGbwmpPxl2bPbeSRlAYCsBWwAyCABlGJAQApgOmAUwDYDJgFMBlIBkyBkwCmBubLlWfC/DLj/UjDU6yz0+0PUYdDyXqlmBhkBq5mBSbTfIkjk9qPqRHKa59SSNbZcby4/5l+xGzQj5w160/GXWtnsPMLZQrYAbAAAIA2ALKMaAgEAKYB4gDxAFSAZMBkwGTAZMgKYGfSTrJjfhkg/ejG/WWVO0PV8T5L1Hky9ZJkGGYGpmAo9qvkSRyW1H1IjlNe+pJSC7DV5YeXaP3G/ax82rXn4OmbPWecWwA2BLADZArYCtlA4gFAIEAgEAgBsAqQDJgOmAbCimBkxTpr1r4ktwscvW9K7jF/dXwPHnl6scQeZFYJgamcCh2q+RJHJbUfUJLltoPqSUg27y+k9UJv2tHTtI+TRuZ+Lomem4CtgK2ALADYC2FLYQLCmoiJQBoCUUSiKlAFIDJDGiZXDIsSJ5Lg6xIeSYTskTyXArEi5MCsSJNiIeq7Pd4ofgj8Dy7cy9OvDPMxZMEwNPOBz+1nyJI5PaQYuW2h3kVs7sRuc/KC+J1bTmXNuOIdA8aO/LjwV40MmCPGi5MBwDJgHBDJgrghkwVwGTBXAZMP/Z"/>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sp>
        <p:nvSpPr>
          <p:cNvPr id="18437" name="AutoShape 27" descr="data:image/jpeg;base64,/9j/4AAQSkZJRgABAQAAAQABAAD/2wCEAAkGBw0PDw8NDQ0NDQ0ODQwMDQwNDQ8NDAwNFBEWFhURFBQYHCggGBolGxQVITEhJSkrLi4uFx8zODMsNygtLisBCgoKDg0OFw8PFCwcFBwsLCwsLCwsLCwsKywsLCwsLCwsLCwsLCwsLCwsLCwsLCwsLDc3LCwsKyw3LDc3LCwrLP/AABEIAN0A5AMBEQACEQEDEQH/xAAbAAACAgMBAAAAAAAAAAAAAAABAgAFAwQGB//EAD4QAAICAQEFBAYHBwMFAAAAAAABAhEDBAUGEiExE0FRYSJxkaGxwSMyUmJygbIUNEJzgqLRJGPhM4OS0vD/xAAZAQEBAAMBAAAAAAAAAAAAAAAAAQIDBAX/xAAlEQEAAgEEAgMBAQADAAAAAAAAAQIRAwQxMhIhIkFRE2EUYnH/2gAMAwEAAhEDEQA/AN6j2HkCBACAQIRUKiARhQoCBEAlASgIAGULQHa7lO9Nmj4ZW/bFf4OHc9ndtuJbO6UKhqJeOWXuS/ycv06HCax3kyPxyZH/AHM9PQ6Q83W7ywG1qBoAABgKwBRQKAFACiK3yAgQAkVAIVECiREAFFUKAKQDUAKCJQCtFAoI7DcZ/RaleDg/apf4OHdcw7trxK02DDh0+WXjPK//AL2HL9Ol53Lm2/Ft+1nqaXSHl6k/KSUbGANALQCtAK0ApRAIAAN4xVACRUCIAQIBAIA1BQoA0VEAAEAlABoDqNxpc9RHxhCXstfM5N19Ova/cL/CuDRzf3c0vezjh1vNUj1qdYeVftIMyYgwEoANABoBGgBRQAIBumKiQQCFUSIgBAlBRoAhEoBqADQCtFEoAgCgL/cuVZ5r7WGXuaObddcunbdnS7Yl2eiy/wAufvv/ACcNeYds8S84PXjh5Mz7KyolAK0ArQAYCMAFCtEAA3URRCoEEggBAgBCiAaCDQVAIBKKI0AKCJQFzuk61UV9qGSP9t/I59x0dO37r/fXLw6XhX8c4Q/K+fwOLTjNoh16k4pMuDPWeUFACgAwEkgFoBWUKRQCFYG6iKIEICBKCmoCBBQDUFGgJRQQAAQABKADCLTdh/6vF/X+lmnX6S3aHdd7+v6PCvHLfsizj0IzqQ69efhLjD03mhQEAVgKwFaARlCsBWAANxMwZCVBICkFGgg0AaAKQUwBoCFAAgBAFAQAUBabrr/V4v6/0s06/SW3Q7wud+n6GFfek/cc227unc9XH0d7zwKAwMujxQnkjHJPgg36UvBUY3mYjMMqREziWLUqCnJQtwt8LfVoVmZj2XiIn0wyMmJChWgFoCUBtIxZCkAyIGSCGSCjQEoApAEA0BAAAUUSiA0ECgAUW26i/wBXj/Dk/SzRuOjfoR81rvx9XD65fA0bXvLfuerkaO5wg0EKyhQAwMcgEKJRAtABlVtIxUyREMgCkAyCiAQIAaAIEAAQQqBBAvdl6fSR08tRnXHK5RULfKuiS8Tk1tS0WxDs0dOs1zKhytNtpcKbbS60vA6qZxGeXLfGZxwtt0/3uH4cn6Watx0bdv3We+/1cXrl8DRtuzfuern9fpIYo4+HIpynBTkl/A33HVTUm0zGHLfTisROWizY1kZUbHFh7GuFvO525fwqHgjX8vL/ABs+Ph/2ajNjWxsAUURogUBWUbKMWR0RBAYKIBQBAIBAgRu6XZmXLjnmjwqGO74nTbSuka76taziW2mlNozDSNjUgEAz6fS5Ml8EXJR+s0uS9Zja0V5lnWk24b20Y6aGGEMMnPI5J5HfJOuaNNPK182j03X8a0xEqlnQ5lvup+94/wAOT9DNO56N237rHfd8sK/F8jRtuzp3PWHKs7nAUBZBCFAYD4I43xPJJqotwUVfFPw8kY2mfplWI+5YTJijAxsoDA2EYsjIiCgGTAIDJhRsAoAgWUtLplg7R5W8sopxxxp8Mu/iNPnbz8cem7+dfDyz7ZtiZFOMtLKfAskri+62qa+Bq3FM/Js29uatjV7rzhCHBkjKfNSUnwqXPlwv1DT3H1Jqbf7q0J7F1MJ41lxtQnkhBzjUkrddxu/tWY9S1fxtExmFxtjLocMsOnnhilOSip0lwvucpdaOH+9onMy7f5VmMYYNu7T06UdPp+GLlJccsfJRgut11LpXm1/1NSIrT8UOeEYylGMuOKdKVVxLxPRrOYefaMSxmTFabrutXj/7i/sZo1+jdod1jvs+eFeU38DRtu0ujc9YcuzucJWAqi26SbfglbGUiMkZQGArAAAYCsoVgbCMVMgCgGSICAQolBRBnbx9mkoy7TifFK/Rce5UY+/L/GXrx/1iMmBkmvSVpXSl5kn36WPXt3OydZHU6dLNG7ThO+kq70efqV8Leno6dvOvtv4fRjwyydp3RbSTS7k/H1mqZbXL747EeaMNQn/0HeWH2o+KLXTi9oywvaa1mYUODDFx9CNSipSySb9Fx7jvrp1059Q4ZvOpDHZuaRjV83S735Aj/Vhu/wAtVhf369qZq1uktuj3hY77S+kxL7kn7zRte0ujdcQ5pna4iNlRk0msnik545cMnFxbq+T6mNqRaMSyreaz6YlFydJNyk6SXVtl9RCe5ls7Q2Xn06i80OHi6elGXwZhTUracQzvp2pGZaDNjWAAYCMoDA2kYqKIGSAKAIUQDQBSAIEfl0CDfd3da7gOx3W56Vp9O0nT8Ohw7ju79v0WenwJeld+Bow3jqopwyRbinOLUeJ1bA5rHix4VwZcak8ifa8H/TjXRWu/vM51LfrD+dfzll0O78ZZcc1XYx9KalK5TldpVXTobZ3E+M/rT/x48on6am98Gs8fQjGHZpRcVV0zPbTPvMsNzERjENPYP71h/mL4G7W6S06PeG/vq/psa8MfzOfa8y6N1xDnWdrjZ9mYXLPhTxyyQeWClHhbTV9/kYalsVn2z06/KMwbauXHk1k8UVj06SSXFUIN35dDk0tzj1b26tXb5919NiWXTaeKWP6fUrn29vsscvurv/M3/O8/lWn4acftmjqdTk1GSEs+VvpDif1YRb5ukZV0q0zaOWNtW2piJ4a+phBTkoS44JtRlVcS8aNtZmYzLXaMTiPbEZMQZAjKAwNtIwUyQBoAgMFQAgEghUFMBsi53w8KfpJdeQhZdTupP6Ca8Mj96Rxbjs7dt1XmmfI0S6FZvBgk1GcXJ8DUuHxS6r2EwKfWuSSlBvpflXiY+Qs9lat8Kd91NDOYG3tbQw1WOrqcecH4PwfkbNPU8JYalIvGFFsHY+fto5Jx7OOLJz4usn4R8Tq1davjj9culo2i2fxn29o/2jUySyRg4Y4JKSfpW2c+jrRpzOXRq6U6nDJsrdeMX2mplGaX1ccW+F/ifyNupucxirVp7fHZrbx7xZMb7DSQ+7cVSXLuo5PcunjhyGFOb7XIrytyty6xaZ37fSrEZ+3Fr6lvLH0zHU5gYCMAMBJFAADA3EYKawJYBTAIBCiEQAhUCCB0u6M+WaHnCXuaOTcxxLs20+pdDplXI5pdTJmhaog57X6eWO4JuuaTXK4PuNWp6WGPZ8UlRjFjDa1G1cWFW5XLuiu8z9QNTR7byZtTjh9WL4nwLwS6sxi2bL9KjaupnLU5ZR7pKN+pf8kvPshn0m1M1OMpXypErYW2y9Dic8XWeRp5MnLljT6Js6In0wwq97tnxw5lKCqOWPFXhNPn8jt21sxhxbmuJyoGdTmKwEYClAYCtABkG1ZFGwCiBkAUAQqBBsAoAgQC33Yz8OoUb5Ti4/n1Ro3EZq37e2LYdljXM4XeyTTp06fj1oCh1im58EnahF3JR9Kafel4qjG9cwsS5DUbXyTbhiuKTavo/WznrGFJork6vil3yLPsdJsDTxjmvq1jm2/AypySqOssr8c2R++vkYX7EM+jwXJLrbSotYSXZbKgk8ldVKON/wBMV/7M6EVO/WFPFiyd8ZuH5NX8jp2s/KYc26j4xLiWd7hKwEYAKIQCRQjA2EYqYAoBkyA2BLANlBsCWAbAlgZtJmcMkJr+GSfvML1zGGVJxaJejYmmlJdJJP2nmS9SP1lZIVp6jCm+LvRkjjd49NjeZLBi7Nzfp1/HLvZpvXPuFiWvg4YcoqmuT5czAXOws30uRf7TLTlZV2jx3C/GU3/czC3It9jYPpE6+rcvYjZSEWe7snLHPI+uTNlyflxcK90TbA1d94N6eLXSOWLf5xaN+2n5ufcx8HCM9F55WAjKAASBGUKwM6ZiprCCmFGwDxBEsA2AUwDYUbANgSwO93f1XaafH4x9B/lyPM1q+Npelo2zWFk2am0jMhS7W0SmrXKS5phGrpIYpNR1WJ2uSzRbV+UkiTWJMtt/skc0cWCNZJQyKbTbqNd9+ZIiIlVbo8NQSfcq/M049qu9nYHGGSb9G40m+RtrCG3ea7DFw81wJX4tOn70zKOEaG/OqSxY8K6zlxv8K/5OjbVzbLn3NsVw4hs9BwFYCMoUA2QKwFZRkTMQ1gMmAbAlgSyqJAUwhrAKYEsAphXTbnZ3eTHf2Zpe5/I491XiXZtbcw6xI43WSaa6lGKUEywJ+zRroVHEbZ1z0mq7bDwzXScGrZrsrZwb2aSMeJwqfV8rd+VkzAqdtb45s0XDCnCPNN97RjN1Tcze16fh0upTli40oZbp4lJ878Y95a2+jDa3m2jHPqHKDvHCKhBro0u/3nqbeuK5/Xnbi2b/APins6HODYCNlC2BLIJZQoUyZEMmAyYDJkBAgDFVCAhETKDYDWQWu7Gbh1MF9tSg/j8jTr1zRv29sXegRR5z0RavkBglja6JsQKXbe2lii4pPi9XQsyjhNXlc25S5t8zXIq88eroxmFYsUl3mKnjh4pKunK/UZVjMwkz6Wp7dYxEQ8i05mZAyQrKAwEAgAAVsBkQMgGQDIBgCQEqogGIIVEXs8/ACMC73UwRyZmpNpxhxRa63aXzObc58XTtojydlHRx+3lf9R5+Heb9kh9rJ/5WTAxz00ft5V6pUUVWs2NgnblLK7+8MCn1mwMEeayZV7GMI57W6CEb4cuT1UjHAotRi4ek37KMJhWCGSSaalzTtc31FZmJzBMZjC/wTbhGUurimz2tOZmsTLytSIi0xBmzYwCwFYClAbADYCsgKYDJgNYBUgGUgGTANkUbKCmEGwqWEQC73QlWprxxzXvT+Rz7mPg6NtPzd2jz3oCQY5gamYCr13RgcrtOjFHMa2XUxlVasnMxjlXTYlUYr7sfge5pxisPIvObSYzYg2ArZQLAAAYAZAiYU6YQyYBsoNhRTIhkwGTAawDYEsCWBbbrzrV4/PiXuNO46S3befnD0WjzHpFYGOYGplAqdoPkQcrtWXUiOU10uZjKquMvSS80SsZtBM+nYJckvJHuxw8ieQZUBlCkAKIACAMDCmVTJhDKQDJkDWVRTCGTICmAyYDJgECAWOwJVqsL/wBxL2mrW6S26PeHpiPLemSQGKYGrkAptovqSRye1H1COU1z5swkV+lXFkh55IL3mWlGbwmpPxl2bPbeSRlAYCsBWwAyCABlGJAQApgOmAUwDYDJgFMBlIBkyBkwCmBubLlWfC/DLj/UjDU6yz0+0PUYdDyXqlmBhkBq5mBSbTfIkjk9qPqRHKa59SSNbZcby4/5l+xGzQj5w160/GXWtnsPMLZQrYAbAAAIA2ALKMaAgEAKYB4gDxAFSAZMBkwGTAZMgKYGfSTrJjfhkg/ejG/WWVO0PV8T5L1Hky9ZJkGGYGpmAo9qvkSRyW1H1IjlNe+pJSC7DV5YeXaP3G/ax82rXn4OmbPWecWwA2BLADZArYCtlA4gFAIEAgEAgBsAqQDJgOmAbCimBkxTpr1r4ktwscvW9K7jF/dXwPHnl6scQeZFYJgamcCh2q+RJHJbUfUJLltoPqSUg27y+k9UJv2tHTtI+TRuZ+Lomem4CtgK2ALADYC2FLYQLCmoiJQBoCUUSiKlAFIDJDGiZXDIsSJ5Lg6xIeSYTskTyXArEi5MCsSJNiIeq7Pd4ofgj8Dy7cy9OvDPMxZMEwNPOBz+1nyJI5PaQYuW2h3kVs7sRuc/KC+J1bTmXNuOIdA8aO/LjwV40MmCPGi5MBwDJgHBDJgrghkwVwGTBXAZMP/Z"/>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sp>
        <p:nvSpPr>
          <p:cNvPr id="18438" name="AutoShape 29" descr="data:image/jpeg;base64,/9j/4AAQSkZJRgABAQAAAQABAAD/2wCEAAkGBhASERUUEBMUFBUWFBcVGRcVFRkWFhUYFhcWGBgXFhcXHCYeGBkjGhQVHy8gJSgpLCwtFx4xNTAqNSYtLCkBCQoKDgwOGg8PGi8kHyQsKTQ1LDAsLC41LCwqKS8uKSwsLC0sKSo0KjIsNCwvNSwtLCwvLCwsKSwsLC8sLCwvLP/AABEIANMA7wMBIgACEQEDEQH/xAAcAAEAAgMBAQEAAAAAAAAAAAAABgcEBQgDAgH/xABKEAACAQMBBAYECQoEBQUBAAABAgMABBEFBhIhMQcTIkFRYTJxgZEUI0JScoKSocEIFSRDYnOxssLRNHSisyUzU2SjJjU2Y5NE/8QAGwEBAAIDAQEAAAAAAAAAAAAAAAMEAgUGAQf/xAA5EQACAQMBBAgEAwgDAQAAAAAAAQIDBBExBRIhQQYTUWGBkaHRInGxwTKy4RQjJEJSYoLwNHLxM//aAAwDAQACEQMRAD8AvGlKUApSlAKUpQClKUApSlAKUpQClKUApSlAKUpQClKUApSo7t3tlFplo08nab0Y484Mkh5DyA5k9wB78AgajpJ6UoNKVUCdbcOpZY84VVzgPIeYGQcAcTunlzqpdd211y4e7lNybZrZInNvA5CmKQqvWRspIcZkibe3jkSAg4GKkOh7GvcRPPqKCe+1PhGsgP6NDkEzEfIIAUqB6ICgfKFVb+ezGXQ9o/BXtGI+UA5KHzACxj1KK9wSSpSjGMnzzjw5/L2ZMNLl1mG6S20+8eRr+2huWeU8U6xN93JkLbpXtAsOJHicVu9h+m+Ozjkgv2ubvdmfcuAQ5ZDgDIkcMBwJHE+l5VXF1tS6SBoHyRYx2u/xyoMSrIFz38XTPmSO41s9OtbWaOP4VIbewt1b0d3r7udsGTqlx2mJ3V3iMIioDxJz4RnU9ndrLGkiHKuqupxjKsAQcHlwNe1c29Hm3N3pU0IuVmXT7kkoJctuJvYEsbYHo8N4AAEHOOK10irAjI4g0B+0pSgFKUoBSlKAUpSgFKUoBSlKAUpSgFKUoBSlKAUpSgFKUoDzubhI0Z5GCoilmYnAVVGSSe4AAmqQspxreoyahd5Gm2ORGrDhIwwQpU8CzHdZh9BOOa2/Svr817cx6LYHtyEG4buRfSCMfmhe231R3kVlX8ltYWhVADZ6cOR4fC7w+irHvAdst5k8MDh6kWLekpybn+FcX7Lvei9jy2n2sltFyi7+qX4CQRDibaJjhM55HPHjjLc+Cmtvsv0L6Zb26JcQJcTYBkkfJBbvCDOAo5Dhk99abof2XnnkfWNRJeefPU7w9FD2TIB8kEdlR3LnuYVbNG8mFaq6s3J+XYuS8Crde/J706Zne3kltmY5CruvEnAA4RhvcSCfT7+GBUAtdjIdI1eCPV1W4tpVKxyneWNWJADMpPyWOCCcAOGrpGox0i7HJqVjJDgdaBvwsfkyKDjj81uKnybPcK8IjXavsxHf2k2nXJ+MhAaGQ8Tu4Ihl88cY28cN4isPof2qaSFrC67N3ZfFMp5tGh3FYeO7wU/VPyq0nR1tVLPaDrA3w3TSY5EPB5rbkykHGWXdx39qNe9q+ek+yazubfXLDtDKLOF5SIwAVj5MuIye49WedevtLVdb6VZc9e6XPz19ORcNKxNJ1SK5gjnhbejkQOp8iO/wI5EdxBFZdeFUUpSgFKUoBVedLfSHNp6wxWYVrmdiRvDeCovAnGRxLEAZ4cG8KsOudukG8Nxr05JytvGkSeXZBI+1JLWUVl4LVnb/ALTXhS7X6c/Qy7Hpv1iBgbu1imj79wFG+0hZR7Vqw9memfSrzCmX4PIeG5PhBnyk9A+8Hyqp6xLvSoZfTQE+PJveONTOj2M6u46LLWhPwl7r2OnVcEZByDyI5H1V+1y9py31mc6feSxDOdwtmMnzU5U+1TUu0rp01C3wNRtFlQcDLCdxseJHFCfLsVE4SWpzdzsu6tuNSDx2rivT7l50qKbM9J+mX2BBcKsh/VS/FyZ8AG4Ofok1K6wNcKUpQClKUApSlAKinSRtwmmWbS8DM+UhQ/Kcj0iPmqOJ9g7xUnnnVFZ3YKqqWZicBQBkkk8gAM1S2lyjV9Ql1S7yNPsjuwI3KRlOV7J5kndYjxMa8QDQyjFyajHVmfsJszNZwb75Op6jlmZuL28JO8zv3huO8eWWKj5Na6ewXWdQjsLbP5t085lcHhNJxDHI4FmO8oPh1jDmBWdtvtFcQoIYgTqepYQKp421ux3VQH5LHjx4cd9j6IzYWw+yMWm2cdvHgsBvSOP1khA3m9XAAeAAFZPsLVeShFUYaLV9svZaLxfM3kUSqoVQFUAAADAAHAAAcgBX3SlYlMUpSgKk6RNPbStRh1i3U9U7CK7Re8Nw38cuIA8t9EPyql2nQwHrLKQLJa3MbSwfNaKQZkiB/Z3t4Y44byrf65o8V3by28wykqFD4jPJh+0Dgg+IFVXsLczmObSpji905zJbMc/GIp4DjzUhgPoyJ82vV2Fq3lHLpz0l6Pk/Dn3NmV0c3zaXqE2jXDExkma0dvlKwLFPDiATw4bySeIq2Kq7pI0X842MWo2QK3Vr8au76YCHMkfiWRl3h6jj0qmOwm1aajZRXC4DEbsij5Ei4319XIjyYV4V5wlCTjJYaJBSlKGIpSqu2u28u7y5Om6Hxl4ie5+RAOTbrdxHItzzwUE8QBtNs9vpRN8A0lOvvmHabgY7Ve95Dy3hnkeAyM54K0E1HoN1WPM8F5HPM/alVwULseJw7Fg5yTxbdq19idirfTYOriy7sd6WZvTlfxPgBk4Xuz3kkmQ0TwZwqSpyUoPDXNHK15qVzaP1eoW0kLZIzukBsd654MPNSRWbaajFL/y3DeXf7QeNdK3llFKhSZEkQ81dQyn1qwwarXafoBsJyXs2a0k54XtxZ+gTlfqtgeFTRrNanRWvSO5pcKqU15Pz/Qr2leWr7Da7p+d6I3UQ+XFmUY8SB8YvtGK1NntXC3CQGNuXHiM+scvaKmjUizp7Xb1pccHLdfY/fQyb3Z6CTmu6fFOH3cj7q2OjbVa1p+Bb3HwiIfqp+0MDuG8cqPosPVX5FKrDKkMPEHI94r6r2UIyJrnZFndreccN848P0ZP9n+n6zchL+KS0k8cGSP15A31+yR51ZWnapBcIJLeVJUPyo2Dr6sqeflXOU9sjjDqGHgRmtfBpEkD9ZYzy2z/sOwB8jg5x5HNQyovkctd9Gq9PjRe8uzR+3qdT0qgdN6a9Ws8C+hjuo+XWL8W/2lG770GfGrB0Dps0i5A3pjbv82cbg+2Mpj2g+VQtNanN1aNSjLcqRafYye0rW2u01lJjqrq3fPLdmRs+rDVrNv8AbKPTbJ5zguexEp+XIwO79UcWPkD3kV4REQ6Vdelu7iLRbE/GTEG4ccoo/S3Wx+yN8jwCjjv1k313Z2VtnGLHT8Ki543V13D9rDEknlvFjyFajYDZy4gi62Qk6lqWXZ29K3tyd5pG8GY8ccOJQc1Na1bJdb1NLSDP5s0/0iDwmbOCSRzMjBgD80OwwTWWiLsP3FPrP5pady0cvsvF8kb3oi2cmuJZNYvxmacnqQR6EZ7JZQeQI7C/sg896rXr5jjCgKoAAAAAGAAOAAA5CvqsSkKUpQClKUAqrelzTpLSe21i2GXt2WOdRw34WJAyfrMhPH01+bVpVj6jYRzxSRSjeSRGRh4qwIP3GgIHcbbWVg4uTKPgl7H16heLrKAMkRjj2xgHwYccYqDdGe3dnb6tcJCXisbos6dcFQRSKC/cxAXBZR3/APLB5Vp7Do/vrG+lT81tqBVt2B5ARbY5iRx6LkgjslgFO9zOCLF2O6Pr2a7+Ha0It6NOrgt03TFGpBByq5UAbxwATxJJPAV63kmq1XVab1SS+eOflheBaFK+ZJAoJYgADJJOAAOZJ7hVMbX9Id3qs507QwSpyJbgcAV5NhvkRDvfm3Ic+14Qmft7t7c3lz+a9FO9I2RNOp4RjkwDj0QM9pxyyFHaqcbDbFQaZbLDF2mOGkkIw0j44k+CjkF7h5kk+WwWwVvpdv1cXakbBllIw0jf0oO5e7zJJMnoBSlKAUpSgFR7aTYDTr8fpVujN/1F7Eo+uuCfUcjyqQ0oCjtb/J7miJfTLs/u5uyf/wBEGG9RUeuoXqdvqth/j7Rwg4dYBlf/ANEyh9XCupa/GUEYIyDwPnWSk1oXLa+uLZ/uptd3Ly0OXLLX4JOT7p8G7J/sfYayNQ1GOFN5z6gOZPgKt/ajoW0u8yyx/BpD8uDCjP7UfoH2AHzqgekDY59MuhbyTrONwOpXIKqxIAZTkIx3ScAnhipeueNDoI9KK3VtSgt7k/dfqb7ZvZmXUmE9yClspO6gPGQjnx+bwwW9g7yJ9c7M2UgAe3hIAwOwAQBwABGDio7pHQe09vHdadqPYlUOu/G0bL4qzRue0pBU8OYNZD9FW0sIzFexy+XXuT7pkx99Yqa5mrjtCMm5VY70nq9c/p3Hjq/RvpgR5CHhVFLMUckAKMk4cN7q0XRjsxHcTPdXBc2FmxcK/HrJCRuRhfRJOFLAc+yDwas/aDZPah4DFPB1iEgsYjCWbHEAhGyRkA8u6vbR+kFdPS2t7zTp4I7ZS4TiDNcd0snWqvfkgDOMjmABWLabK9Wpb1aiwt2PPtfd9iW9Jeq3Flpkk7YW6vXELHe7UERVz1cfqVcEjvcnmBX3+TmWOnTZVQBckAgYZj1cZO8e/G8APCq2164ub60m1XUnyGb4PaQjIQOx7bKueCIivx5s4GTw42z0Ga1ZyabHBbnEsOTKjYDFnYkuMekhzgHuwAeVYt5KlWq6s3J/+Lkl3IselKV4RClKUApSlAKUpQClKUBzx0mdJ41C5FlBcCCx3wsk26zdZj0mIXtNGO5RzIye7Fw9H+gafa2ijTmSRGwWmVg7SsO9mHePm93gKo7aawik1XUVdFIE4xwAxkHOCORJHGsTTbe6spOt064eFu9Sco/kwIww9YNSKm2so3NLYtzWt43FLDTzw58Hg6ipVQbO9PIUiPVoDC3LrogWiPmU4sPqlvUKtPStYt7mMSW0qSoflIwYeo45HyPGo2sGpnCUJOM1hrkzMpSlDAUpSgFKUoBSlKA8rq5SNGkkYKiKXZjyVVGST5AAmuXJbv8AON5dXky9mViqKfkpgKo9aoFGfHNW309bSmCwFvGfjLt9zA59WuC/vJRfMOarDTrMRRKg7hx8yeJPvzU1KOXk6Po9ZK4uHUmsxj9Xp92b/oZ2qexvDp87fEztmFjyWQ8gPJwN3Hzgviav2uXdY08yIChKyId5GBwQw48D3ch7QKuvoq2/Gp2vxhAuYcLMvLe+bIB4Ng58CCOWM41IbrKm19nOyr4X4XxXt4exN6rXp717qNM6lfTuZFjA79xe25HuRfr1ZVUrt5Ol3tHbwyn9Hsouvl4ZChFM7lvIqsKn11Gach/SHb7sljpKHs2kC9bj/rTfGyn3YI+kRWGYJrSVLrTz1csfcvJ17wV+Vkcx3+uvDSrp7q6uLyTnLIxHlvHeIHkBuit1VmnBOPE7jY+yaVaybrLjPnzSWmPX5lx9HPSNBqsJIAjnjA62LPL9tO8oT7QeB7iZhXLMkU9tOt5YsUmQ5IHJx3jHfkcx3+ur26O+ki31SLhiO4QfGQk8R3b6Z9JM9/dnB7swSi4s5a/sKtlV6uppyfav95EwpSlYlAUpSgFKUoBSlKA5t1pcavqX+YH371fle20a41jUR/8AbGfemfxrxq5T/Cj6dsH/AIFP/L8zPmWJWGGAYHuIyK11vp09tJ1unzvbyeAY7reR8R5EEVINT0W4t23Z42Q92RwP0WHA+w1hVk0paly4tLa+h8aUlya+zRJtnunqaEiPV7c+HXwgcfNkzg+ZUj6NW1oW0tpex9ZaTJKvfuntL5Op7SnyIFc+yRhhhgCD3EZHurW/mQxuJbSV7eUcmjYj+ByPfjyqCVF8jkrzozVhmVvLeXY+D9n6HU9KobROm3UbTCalCLmPl1seFk9ZwNxvUQp86tjZXb6w1Bc2swL4yYm7Mq+tDxI8xkedQtNanLVaU6Utyomn2MkNKUrwjFKVEelPan4Bps0inEjjqYvHfkBG8PNVDN9WgKY2x1385axLIDmG2+Kj8DuEjeH0n32B8AtfVavZux6uAZ9J+2fbyHux7zW0q7TjiJ9Q2Lafs1pFPWXF+OnoK1dtqsul30d7AMqTuyoDgOremp8mxkHuYA+FbSvO4t1dSrDIIwa9nHeWCxtKxje0HTeuqfYzonSNahubdLiFw0Uib4bwHeD4EEEEdxBFcvXe0xZdRusnrb6UwJx4iFn62XHqVbePHhIfCsnZ/bW40uK7s33mhnhlEZHOOR0KrIvkeAYeQPdxiGlTASoXDMFOVVRklu4AevHuqljjhny7qXGr1VT4XnDzyJxpdn1USJ3gcfWeJ+81lV+adszrl3/h7JoVPy5+xw8QJMEj1Kalul9A1zJg6hftjvjtxgfbYAf6KsurFcEdzPpDZ28VTopySWFyXD58fQhNzqkMfpyKD4ZyfcONaaO5eW6jfS1n+FBwQ0Snj5nH35GCM54V0Ho3RBo9sBi1WVvnTkyk/VbsD2KKlttaRxqFiRUUclRQoHsHCopVXJYOev8AblS8g6bglHzfn+hFOi7bGbULR2uYxHNDKYJMcmZVUlt35J7WCOPEH1CY1WvQVxtbxvnajOf9EX96sqojQClKUApSlAKUpQHOW1B/41qP04/5B/evIV77ZDGvX4/dH/xRf3rHq5S/CfTOj7zYQ/y+rOhNXtlltpFIDBomxkZGd04P8KqrQ+j17u0E8UgVyzAKw7LBeHBhxByD3H2Vb0SfFgfsAfditPsLbbmn248U3vtszf1VXjJxXA46zv6tnbz6p8d6PliWfoilNQ0yWCRo5VKspweRGcA8xwPAg1i1dujwRTXF+rqsiGaMEEBlyIlBGD3ggj2VFtR6OkmuLhbVhF1fVEK2Sp31LHjxK8vOp1UXM6y327TcnCut1qMW3y4peK4vv+ZXZFaq62djLB4SYZAchkOMEcjgcj6sVItW0ia2kMU67rDjzBBB5EEd1YVSNKSNvVoW95TW+lKL0/R+xtNnumDU7HCagnwuAcOsB+NUebcm+vgn51XBsttzY6gubSYMwGWjbsyp9JDxx5jI86ositVcaCA4ltnaCVTlWQlcHxGOKnzFQSo/0nI33RqUcztXn+16+D9/M6ornvpm174bqkdmhzFbenjkZGw0nLwUKnkd6s3RunO8tY2j1KHrmCN1UyYG84B3RIOAIJxlhggfJNVfpmvhHlll3pJZGJJ4cSx3mJPiWOeXdUUV8XxHPW1GMbmMLn4Unxz3cvHQmlfjMAMk4HnXhpOga3fY+DWhiQ/rJRuLg94aTG8Poqamelfk+PJhtSvWfxjgGAPU7j+CCp3WXI7G46TW8OFKLk/Je/oV9ebTW6cm3z4LxH2uVZmkaDrV/j4LatFGf1kg3Fx4hnxvfVBNXxs/0c6ZZYNvaxhx+scdZJnxDvkr7MCpLUTqyZzd1t68r8FLdXdw9dSm9E/J6UkPqd08zfMiyqjy6x+0R6lWrK0DYywsh+iW0cZxjeAzIR5yNlj763VeXwlN/c3l38b27kb2OHHd544jj51EaVuU22+LPWla7aLVTbW0kwUMUXIBOASSAOPtqA7Obd3l1fQo7KkZLEoi4BCo7cSct3eNZqDayX7bZta5pTrRxuxznPcsljXmowxY62REycDeYAk+AB5n1VkGqD0YvPew7285adCckk43wTxPgM+6r8pOG6T7U2arBwjvZbTb5FY/k+NnTpz430p98cFWfVXfk8f+2zf52X/agq0awNOKUpQClKUApSlAc77d/wDyC8/dQ/7MFYorN6Qf/kFz+4i/kirEhXLKPMfxq3S/CfSOjz/gV82dGqQMDy/hj+9fFnbCONEHJFVR9UAfhXhNNi4iX50cv3GL+9ftrPvSzDuQovt3d/8ArFVT57uS3c8sZ9cEU6Pjm51E/wDcf1zVstnbrfvtQGMbrwD3Rsv9P31q+jXi963jcfi5/GszZLjfaif/ALYx7hJUktX4G9vYrrbl9kIfWBBOk6TOoOPBIx/pB/Gs3QujxbuySaOQpKS4wwyjbrEDlxXlz4+qtNt42dQuPpj7lWrG6L5i1gAcdmSRR7w3H2sakk3GCwb28r1bTZlGdF4a3PylTahpE0LMJFOEdoywBKby8wG5Z4j31h1d2yapKl3kB0e9n4EZVh2RyPAjhVQ7Qwql3OqAKqzSKAOQAcgAe6s4zy8Gw2ftJ3NSdGUcOOOPaR3aMfo0nqH8y1d3RjspYx2FpPHbQiZ7eN2k3A0hZkBY77ZIye4HFUntB/hpPUP4ir96M2zpNl/l4/uFRVtUcx0o/wCVH/qvqyTUqO7a7UNYwq6IHZ33RvEgDgTk44nly4c6jGxO2V3d327M43DG5CKoVQRg+s9/Mmo1BtZNTR2XXq28rlYUUn447CdanrttbjM8qJ5E9o+pR2j7BUd2l6RUt1iMUZk62PrFJO6oUkgEjGe7lwqrdeu+tuppOYaVyPVvHH3Yre7e2bxrZBxjFnGh8mX0h/qFSqmk1k6KhsKhSqUlVe85ZytNFnlx9TM1PbO7nsWkL9WfhKxjqsp2eqdiM5ycnHf3V6dEiE3UznJxDgnzZ1PE/VrXXdgE0WJ+OZLst7lkTh9ipJ0PRDq7hu8ug9wY/wBVeywovBZvOqo7Pr9VFJb2PJpEh6QYi2nTgeCn2K6E/wAKq/YuZY5Jpm5w20rrnlvndjUH19Zj21aHSDJu6dOfJR9qRB+NUpFcsquo5PgH1A72PVkKfYKUlmLRF0fpOrY1KfJy9MRz6E16JtL37l5jyiTA+k+R/KG94q2DUN6KoUFllfSaV971jAA+zg+01MjUVR5kc/tuu617PPLh5frkq78nj/22b/Oy/wC1BVo1Vn5O7f8ADpx4Xsn3xQ/2q06jNMKUpQClKUApSlAc9dIR/wDUFz+4i/kir80S3ElzCh5NNGpx4M6j8a+ekQ/+oZ/3EX+3HX5pV91M8cuN7q5FfGcZ3SDjPdyq1S/AfQ9g7z2e1HXMi8NSJF5aHuInT3orD/bNfugTb73Z/wC6K/YihT+Kmo9DtrbXdxZ7hKMsr7yOMY3oZFGG5EZIHPPLhW+2QkD25cfLnuH9eZ5PwAqBppcTlLi3qUKGKkcPCXnOT+xoei3il03jcH+GfxrM2L/xOon/ALoj3b9Ojuw6qK4AOR8LlUepMLk+6vrYlfjb8/8AeSfcT/espcy1eTUp3TX9n1RWu2sTG9uH3Tu9cV3sHdyAOGeWcd1WJ0WL+g+uV/6R+FZey8Su18rqGU3kgIYAg9lOBB4Gvno4UCxXuBklP+sj8K9lLMcFnaN71tk6GMbjprPbmL9jJ01RZ2BdxgqjzMP2mLPj15IX2VR9zcM7s7nLMxYnxLHJPvNXB0o3LLYELyeRFb6PFv4otU3UlJcGzb9HKe9TqXEtZy+n6s1+vj9Hk+j+Iq++jE/8Isv8ulUPrY/R5foGrx6JHzo9n+6I9zuPwrCtqjT9KF/EQf8Ab92a7pfiPUQN3CRgfHJXI/lNQvYm+6m66z5sM7fZidv6am3S9L+jwr4yk+5CP6qq6GYqSR3qy+xlKn7iazprMMG72NT67ZnVvnvLzbPgDJqc9Lb/AKTEvhAD73cf01DbWE9ainvZfvI/vUr6VnzfAeEKD/U5/Gs3+JF+vxvqPdGb/Kfe0HZ0ayXxdm/3D/VWz6PdYhtLCWaYkL8I3eAySerUgD761m2nZ0/TV8Yi3+mM/wBVYDnGjKPnXxPuixWGMx8TWdTG4tFCWk6svzv2JTtTtSl5pcrxoyr16RDexk43XzgcB7zVbLaExNJ3K6ofWwcj+Q1JJOzoq/tXpPujP9q8NMhRtMuyfSSWB/eSg/nevY/CuHaWrKMLOlKNNcOsx5tRJZ0P3mYp4/murj64Kn+QVYZqn+iu9Zb3cABEkbA+W72gR7eHtq4DUFVYkcj0gpdXfSf9ST9MfVFV/k/H9FvF8L1/vRP7ValVV0ADFve/51/5Vq1ajNEKUpQClKUApSlAc5dLbtb6480qOI5IowrbvBsRqDunkcEYNYlrdpIu9GwYeX4juro+/wBOhnQxzxpKh5q6hlPsPCqr2l6BI94y6VMbd/8ApOS0R8g3FlHkd4eqpYVN3gdBsrbUrFdXKOYZ8V/v+shNSTZvbu5tAEGJIgf+W3dk5O6w4rxz4jyqIakbuxcR6lbtCTwEgG9E/mrDIPsJPiBWRDMrjKEMD3g5FWMxmjtadez2lT3ViS7HqvDXx9S3tgNqLZo2jaQJK80km6xxnfbICseDHjy51v8AZwcbo+N3J9yxr+FULUh2d24urTsoQ8eclH4jJ5kNzB+7yqOVLsNPf7Act+dCXGXJ/PPB+/mXNp+mJB1m5n4yV5myc9p8Zx4DgOFaLo/X/hqZGM9afe78a+NG6R7O4XDHqZMejIRuk/svyPtwfKtjsdH+gW48Yl+/j+NQvKXE5itTr0KM414tNyhr3KXmaXaQ9fogfmephf2gpvf1VUNXPs9amfRxH3tDLGPY0ir/AAFUyRU9LmjsNgyUevor+Wb9eH2MPVx8RL+7b+U1dPQy2dFtPoyD3TyiqY1MfEyfu3/lNXD0IPnRLbyMw/8APKfxrCtqjT9KV++pvuf1MPphfs2w85T7hH/eoBfWpEiqBxKQ49bxIf6qm/TBKOst17wjn7RUf0mtU9ip1S3UcVCWz5xzWOCNiceqM1nB4ijbbJq9TZU8/wBNR+UjVrB/xIIO67CD1CXdH3Cs/pMfOoSeSxj/AEA/jWs0W4L6hC44FrpG+1KD+Nfu110ZL64YnOJmUepDuAe5RWePi8DYRpy/a4N8qb8217G629uVMNggOd21VvYyoB/tn3VGptVdoI4OARGZ+HMs+OJ9QGB7akOq7O3Vy1uIIXcLaW43sYQEpvHtNhfl+NbbS+iKQ4NzMF/ZjG8ftNgD3GsVKMVxKlK7s7ShFVZrKbeNXlt8l8yOasSNOshngz3LkdxIdVB/m99bDZjRZ5tPu1ijZmleALyUEI5YkFsDAqy7HZW1ijiTqw4iDBDIA5G828x4jGc+VbcConV4YRoK+311fV0ofzuWX/33lw8uZA9hdgp7Wbrp2TO4VCLliN7HEnAHd3Z51PKV53FwiKWkZVUcSzEKoHmTwFRyk5PLNBd3dS7qdbV1Kv6Chj85DwvW/q/tVqVVHQRIGOpMpBBvCQQcgg75BBHMVa9YlQUpSgFKUoBSlKAUpSgMe+0+KZDHNGkiNwKuoZT6weFVbtN0Ex8ZdJlNvJz6pyWhbyBOWX27w9VW1SmhlCcoPei8PtRy3fXVzZydTqUDwP3NjKOB3qRkMPNSfZWdDOrjeQhge8HIrorVdHguYzFcxJLG3NXUEeseB8xxFU9tT0DSxM02jzEd/USN9ySHg3qf7VTxrNanUWXSStSxG4W8u3n7P0+ZGakGg7b3drhUffjH6t+0oH7J5r7DjyqEHWJIJDDfxPBKOe8pA9eD3HxGQa2yOCAVIIPIg5B9tTpxmjraVe02jTwsSXY9V4ffyLZ2E2ysxbxwO/VyLvenwVizs3BuXyu/FVXcem30j/GvOleKKTbPbXZ9O2q1KsG/j4td/HTzPC//AOVJ9Bv5TVsdBD50aIeEkw/8hP41U98Pin+g38pq0Pyf5M6QB4Tyj+U/jUVbkct0p/8ApT+T+qNH0nzlr9gTkKiADwyN7+LGpDpegStcxSKh3V01AGxhTIYerC73LOCamzaFbGUzNEjSHHbYbx7IAGM+jwA5YrPrB1OCSKNTbP8ADwo0o6Rw2+9LPArfZvouljljmnlUGN1cIgLZKkHBY4xy7gamFtslZI7SCFGdmLFn7ZyTkkb2QOJ7sVuKVg5tmvudp3NzLenPu4cOHh9z8Ar9rA1fXba1Tfupo4V8XYLnyUHix8hmoPL0wi4cxaPZz3zjhv46qBfNnYZH1gvrrE1xY9RfaXpK0yxyLi4UyD9VH8ZJnwKr6J+kRUfbY3Wr/jqd8LWI87exGDjwaU8fZ2xUj2c6OdNscG3t03x+sf4yTPiHbJX6uBQEVO2Wvahw0yxFpEeVxecGweTLH/YOK9Iehs3DCTWL64vW59WGMUK+ICjjj6O56qsulAa7RNnrWzj6u0hSFeZCDBY8ssebHzJNbGlKAUpSgFKUoBSlKAUpSgFKUoBSlKA1mv7M2l7H1d3Ckq928O0ue9GHaU+YIqo9oOhC6tSZNJl61OZt5iA31H4Kx9e6eHM1d9K9Ta0JKVWdKSnTeGuaOX01PdcxXCNbzLwMcoKnPlnGazavvaTZGyv49y7hWQD0W5On0HHaX34Pfmqg2l6HdRs8vpshuoRx6mTHWqPBeQf2bp/ZNTxrdp19l0maW7cxz3r7r28iP3I7DfRP8DVi/k6vnS5PK7kH/jhP41UabQDtx3CGGRQQVcEccciCMqfI1YXQdtZZWWmTG7uI4h8KYgM3aYdVD6KDLNy7ga8qtPGCp0hu6N11U6Usr4vtqi7KZqq7rpre5cw6LZTXcnLfcFI18GIHHd+kUovR5rGo8dZvjFEf/wCW1wBjwZsbp9u/66gOXJDtH0taXaHc63r5c4EVuOtYnlgkHdU57ic+VaP857Sal/h4Y9LgPy5u3cEeSEdk+tV+lUx2a2F0+wH6JbojYwZD2pD45dstjyGB5VvqArzSehSyV+uv5Jr+fvedzu5H7AOSPJmYVPbW0jiQJEioi8AqKFUepRwFe1KAUpSgFKUoBSlKAUpSgFKUoBSlKAUpSgFKUoBSlKAUpSgFKUoCIdJGytlc2c0k8CPJHEzI+CrqQCR21IJHkTjyrn3on0K3u9SjhuU6yMqxK7zLkjlxUg0pQHU+nabDBGI4I0iQcljUKo9g7/OsqlKAUpSgFKUoBSlKAUpSgFKUoBSlKAUpSgFKUoD/2Q=="/>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sp>
        <p:nvSpPr>
          <p:cNvPr id="18439" name="AutoShape 31" descr="data:image/jpeg;base64,/9j/4AAQSkZJRgABAQAAAQABAAD/2wCEAAkGBhASERUUEBMUFBUWFBcVGRcVFRkWFhUYFhcWGBgXFhcXHCYeGBkjGhQVHy8gJSgpLCwtFx4xNTAqNSYtLCkBCQoKDgwOGg8PGi8kHyQsKTQ1LDAsLC41LCwqKS8uKSwsLC0sKSo0KjIsNCwvNSwtLCwvLCwsKSwsLC8sLCwvLP/AABEIANMA7wMBIgACEQEDEQH/xAAcAAEAAgMBAQEAAAAAAAAAAAAABgcEBQgDAgH/xABKEAACAQMBBAYECQoEBQUBAAABAgMABBEFBhIhMQcTIkFRYTJxgZEUI0JScoKSocEIFSRDYnOxssLRNHSisyUzU2SjJjU2Y5NE/8QAGwEBAAIDAQEAAAAAAAAAAAAAAAMEAgUGAQf/xAA5EQACAQMBBAgEAwgDAQAAAAAAAQIDBBExBRIhQQYTUWGBkaHRInGxwTKy4RQjJEJSYoLwNHLxM//aAAwDAQACEQMRAD8AvGlKUApSlAKUpQClKUApSlAKUpQClKUApSlAKUpQClKUApSo7t3tlFplo08nab0Y484Mkh5DyA5k9wB78AgajpJ6UoNKVUCdbcOpZY84VVzgPIeYGQcAcTunlzqpdd211y4e7lNybZrZInNvA5CmKQqvWRspIcZkibe3jkSAg4GKkOh7GvcRPPqKCe+1PhGsgP6NDkEzEfIIAUqB6ICgfKFVb+ezGXQ9o/BXtGI+UA5KHzACxj1KK9wSSpSjGMnzzjw5/L2ZMNLl1mG6S20+8eRr+2huWeU8U6xN93JkLbpXtAsOJHicVu9h+m+Ozjkgv2ubvdmfcuAQ5ZDgDIkcMBwJHE+l5VXF1tS6SBoHyRYx2u/xyoMSrIFz38XTPmSO41s9OtbWaOP4VIbewt1b0d3r7udsGTqlx2mJ3V3iMIioDxJz4RnU9ndrLGkiHKuqupxjKsAQcHlwNe1c29Hm3N3pU0IuVmXT7kkoJctuJvYEsbYHo8N4AAEHOOK10irAjI4g0B+0pSgFKUoBSlKAUpSgFKUoBSlKAUpSgFKUoBSlKAUpSgFKUoDzubhI0Z5GCoilmYnAVVGSSe4AAmqQspxreoyahd5Gm2ORGrDhIwwQpU8CzHdZh9BOOa2/Svr817cx6LYHtyEG4buRfSCMfmhe231R3kVlX8ltYWhVADZ6cOR4fC7w+irHvAdst5k8MDh6kWLekpybn+FcX7Lvei9jy2n2sltFyi7+qX4CQRDibaJjhM55HPHjjLc+Cmtvsv0L6Zb26JcQJcTYBkkfJBbvCDOAo5Dhk99abof2XnnkfWNRJeefPU7w9FD2TIB8kEdlR3LnuYVbNG8mFaq6s3J+XYuS8Crde/J706Zne3kltmY5CruvEnAA4RhvcSCfT7+GBUAtdjIdI1eCPV1W4tpVKxyneWNWJADMpPyWOCCcAOGrpGox0i7HJqVjJDgdaBvwsfkyKDjj81uKnybPcK8IjXavsxHf2k2nXJ+MhAaGQ8Tu4Ihl88cY28cN4isPof2qaSFrC67N3ZfFMp5tGh3FYeO7wU/VPyq0nR1tVLPaDrA3w3TSY5EPB5rbkykHGWXdx39qNe9q+ek+yazubfXLDtDKLOF5SIwAVj5MuIye49WedevtLVdb6VZc9e6XPz19ORcNKxNJ1SK5gjnhbejkQOp8iO/wI5EdxBFZdeFUUpSgFKUoBVedLfSHNp6wxWYVrmdiRvDeCovAnGRxLEAZ4cG8KsOudukG8Nxr05JytvGkSeXZBI+1JLWUVl4LVnb/ALTXhS7X6c/Qy7Hpv1iBgbu1imj79wFG+0hZR7Vqw9memfSrzCmX4PIeG5PhBnyk9A+8Hyqp6xLvSoZfTQE+PJveONTOj2M6u46LLWhPwl7r2OnVcEZByDyI5H1V+1y9py31mc6feSxDOdwtmMnzU5U+1TUu0rp01C3wNRtFlQcDLCdxseJHFCfLsVE4SWpzdzsu6tuNSDx2rivT7l50qKbM9J+mX2BBcKsh/VS/FyZ8AG4Ofok1K6wNcKUpQClKUApSlAKinSRtwmmWbS8DM+UhQ/Kcj0iPmqOJ9g7xUnnnVFZ3YKqqWZicBQBkkk8gAM1S2lyjV9Ql1S7yNPsjuwI3KRlOV7J5kndYjxMa8QDQyjFyajHVmfsJszNZwb75Op6jlmZuL28JO8zv3huO8eWWKj5Na6ewXWdQjsLbP5t085lcHhNJxDHI4FmO8oPh1jDmBWdtvtFcQoIYgTqepYQKp421ux3VQH5LHjx4cd9j6IzYWw+yMWm2cdvHgsBvSOP1khA3m9XAAeAAFZPsLVeShFUYaLV9svZaLxfM3kUSqoVQFUAAADAAHAAAcgBX3SlYlMUpSgKk6RNPbStRh1i3U9U7CK7Re8Nw38cuIA8t9EPyql2nQwHrLKQLJa3MbSwfNaKQZkiB/Z3t4Y44byrf65o8V3by28wykqFD4jPJh+0Dgg+IFVXsLczmObSpji905zJbMc/GIp4DjzUhgPoyJ82vV2Fq3lHLpz0l6Pk/Dn3NmV0c3zaXqE2jXDExkma0dvlKwLFPDiATw4bySeIq2Kq7pI0X842MWo2QK3Vr8au76YCHMkfiWRl3h6jj0qmOwm1aajZRXC4DEbsij5Ei4319XIjyYV4V5wlCTjJYaJBSlKGIpSqu2u28u7y5Om6Hxl4ie5+RAOTbrdxHItzzwUE8QBtNs9vpRN8A0lOvvmHabgY7Ve95Dy3hnkeAyM54K0E1HoN1WPM8F5HPM/alVwULseJw7Fg5yTxbdq19idirfTYOriy7sd6WZvTlfxPgBk4Xuz3kkmQ0TwZwqSpyUoPDXNHK15qVzaP1eoW0kLZIzukBsd654MPNSRWbaajFL/y3DeXf7QeNdK3llFKhSZEkQ81dQyn1qwwarXafoBsJyXs2a0k54XtxZ+gTlfqtgeFTRrNanRWvSO5pcKqU15Pz/Qr2leWr7Da7p+d6I3UQ+XFmUY8SB8YvtGK1NntXC3CQGNuXHiM+scvaKmjUizp7Xb1pccHLdfY/fQyb3Z6CTmu6fFOH3cj7q2OjbVa1p+Bb3HwiIfqp+0MDuG8cqPosPVX5FKrDKkMPEHI94r6r2UIyJrnZFndreccN848P0ZP9n+n6zchL+KS0k8cGSP15A31+yR51ZWnapBcIJLeVJUPyo2Dr6sqeflXOU9sjjDqGHgRmtfBpEkD9ZYzy2z/sOwB8jg5x5HNQyovkctd9Gq9PjRe8uzR+3qdT0qgdN6a9Ws8C+hjuo+XWL8W/2lG770GfGrB0Dps0i5A3pjbv82cbg+2Mpj2g+VQtNanN1aNSjLcqRafYye0rW2u01lJjqrq3fPLdmRs+rDVrNv8AbKPTbJ5zguexEp+XIwO79UcWPkD3kV4REQ6Vdelu7iLRbE/GTEG4ccoo/S3Wx+yN8jwCjjv1k313Z2VtnGLHT8Ki543V13D9rDEknlvFjyFajYDZy4gi62Qk6lqWXZ29K3tyd5pG8GY8ccOJQc1Na1bJdb1NLSDP5s0/0iDwmbOCSRzMjBgD80OwwTWWiLsP3FPrP5pady0cvsvF8kb3oi2cmuJZNYvxmacnqQR6EZ7JZQeQI7C/sg896rXr5jjCgKoAAAAAGAAOAAA5CvqsSkKUpQClKUAqrelzTpLSe21i2GXt2WOdRw34WJAyfrMhPH01+bVpVj6jYRzxSRSjeSRGRh4qwIP3GgIHcbbWVg4uTKPgl7H16heLrKAMkRjj2xgHwYccYqDdGe3dnb6tcJCXisbos6dcFQRSKC/cxAXBZR3/APLB5Vp7Do/vrG+lT81tqBVt2B5ARbY5iRx6LkgjslgFO9zOCLF2O6Pr2a7+Ha0It6NOrgt03TFGpBByq5UAbxwATxJJPAV63kmq1XVab1SS+eOflheBaFK+ZJAoJYgADJJOAAOZJ7hVMbX9Id3qs507QwSpyJbgcAV5NhvkRDvfm3Ic+14Qmft7t7c3lz+a9FO9I2RNOp4RjkwDj0QM9pxyyFHaqcbDbFQaZbLDF2mOGkkIw0j44k+CjkF7h5kk+WwWwVvpdv1cXakbBllIw0jf0oO5e7zJJMnoBSlKAUpSgFR7aTYDTr8fpVujN/1F7Eo+uuCfUcjyqQ0oCjtb/J7miJfTLs/u5uyf/wBEGG9RUeuoXqdvqth/j7Rwg4dYBlf/ANEyh9XCupa/GUEYIyDwPnWSk1oXLa+uLZ/uptd3Ly0OXLLX4JOT7p8G7J/sfYayNQ1GOFN5z6gOZPgKt/ajoW0u8yyx/BpD8uDCjP7UfoH2AHzqgekDY59MuhbyTrONwOpXIKqxIAZTkIx3ScAnhipeueNDoI9KK3VtSgt7k/dfqb7ZvZmXUmE9yClspO6gPGQjnx+bwwW9g7yJ9c7M2UgAe3hIAwOwAQBwABGDio7pHQe09vHdadqPYlUOu/G0bL4qzRue0pBU8OYNZD9FW0sIzFexy+XXuT7pkx99Yqa5mrjtCMm5VY70nq9c/p3Hjq/RvpgR5CHhVFLMUckAKMk4cN7q0XRjsxHcTPdXBc2FmxcK/HrJCRuRhfRJOFLAc+yDwas/aDZPah4DFPB1iEgsYjCWbHEAhGyRkA8u6vbR+kFdPS2t7zTp4I7ZS4TiDNcd0snWqvfkgDOMjmABWLabK9Wpb1aiwt2PPtfd9iW9Jeq3Flpkk7YW6vXELHe7UERVz1cfqVcEjvcnmBX3+TmWOnTZVQBckAgYZj1cZO8e/G8APCq2164ub60m1XUnyGb4PaQjIQOx7bKueCIivx5s4GTw42z0Ga1ZyabHBbnEsOTKjYDFnYkuMekhzgHuwAeVYt5KlWq6s3J/+Lkl3IselKV4RClKUApSlAKUpQClKUBzx0mdJ41C5FlBcCCx3wsk26zdZj0mIXtNGO5RzIye7Fw9H+gafa2ijTmSRGwWmVg7SsO9mHePm93gKo7aawik1XUVdFIE4xwAxkHOCORJHGsTTbe6spOt064eFu9Sco/kwIww9YNSKm2so3NLYtzWt43FLDTzw58Hg6ipVQbO9PIUiPVoDC3LrogWiPmU4sPqlvUKtPStYt7mMSW0qSoflIwYeo45HyPGo2sGpnCUJOM1hrkzMpSlDAUpSgFKUoBSlKA8rq5SNGkkYKiKXZjyVVGST5AAmuXJbv8AON5dXky9mViqKfkpgKo9aoFGfHNW309bSmCwFvGfjLt9zA59WuC/vJRfMOarDTrMRRKg7hx8yeJPvzU1KOXk6Po9ZK4uHUmsxj9Xp92b/oZ2qexvDp87fEztmFjyWQ8gPJwN3Hzgviav2uXdY08yIChKyId5GBwQw48D3ch7QKuvoq2/Gp2vxhAuYcLMvLe+bIB4Ng58CCOWM41IbrKm19nOyr4X4XxXt4exN6rXp717qNM6lfTuZFjA79xe25HuRfr1ZVUrt5Ol3tHbwyn9Hsouvl4ZChFM7lvIqsKn11Gach/SHb7sljpKHs2kC9bj/rTfGyn3YI+kRWGYJrSVLrTz1csfcvJ17wV+Vkcx3+uvDSrp7q6uLyTnLIxHlvHeIHkBuit1VmnBOPE7jY+yaVaybrLjPnzSWmPX5lx9HPSNBqsJIAjnjA62LPL9tO8oT7QeB7iZhXLMkU9tOt5YsUmQ5IHJx3jHfkcx3+ur26O+ki31SLhiO4QfGQk8R3b6Z9JM9/dnB7swSi4s5a/sKtlV6uppyfav95EwpSlYlAUpSgFKUoBSlKA5t1pcavqX+YH371fle20a41jUR/8AbGfemfxrxq5T/Cj6dsH/AIFP/L8zPmWJWGGAYHuIyK11vp09tJ1unzvbyeAY7reR8R5EEVINT0W4t23Z42Q92RwP0WHA+w1hVk0paly4tLa+h8aUlya+zRJtnunqaEiPV7c+HXwgcfNkzg+ZUj6NW1oW0tpex9ZaTJKvfuntL5Op7SnyIFc+yRhhhgCD3EZHurW/mQxuJbSV7eUcmjYj+ByPfjyqCVF8jkrzozVhmVvLeXY+D9n6HU9KobROm3UbTCalCLmPl1seFk9ZwNxvUQp86tjZXb6w1Bc2swL4yYm7Mq+tDxI8xkedQtNanLVaU6Utyomn2MkNKUrwjFKVEelPan4Bps0inEjjqYvHfkBG8PNVDN9WgKY2x1385axLIDmG2+Kj8DuEjeH0n32B8AtfVavZux6uAZ9J+2fbyHux7zW0q7TjiJ9Q2Lafs1pFPWXF+OnoK1dtqsul30d7AMqTuyoDgOremp8mxkHuYA+FbSvO4t1dSrDIIwa9nHeWCxtKxje0HTeuqfYzonSNahubdLiFw0Uib4bwHeD4EEEEdxBFcvXe0xZdRusnrb6UwJx4iFn62XHqVbePHhIfCsnZ/bW40uK7s33mhnhlEZHOOR0KrIvkeAYeQPdxiGlTASoXDMFOVVRklu4AevHuqljjhny7qXGr1VT4XnDzyJxpdn1USJ3gcfWeJ+81lV+adszrl3/h7JoVPy5+xw8QJMEj1Kalul9A1zJg6hftjvjtxgfbYAf6KsurFcEdzPpDZ28VTopySWFyXD58fQhNzqkMfpyKD4ZyfcONaaO5eW6jfS1n+FBwQ0Snj5nH35GCM54V0Ho3RBo9sBi1WVvnTkyk/VbsD2KKlttaRxqFiRUUclRQoHsHCopVXJYOev8AblS8g6bglHzfn+hFOi7bGbULR2uYxHNDKYJMcmZVUlt35J7WCOPEH1CY1WvQVxtbxvnajOf9EX96sqojQClKUApSlAKUpQHOW1B/41qP04/5B/evIV77ZDGvX4/dH/xRf3rHq5S/CfTOj7zYQ/y+rOhNXtlltpFIDBomxkZGd04P8KqrQ+j17u0E8UgVyzAKw7LBeHBhxByD3H2Vb0SfFgfsAfditPsLbbmn248U3vtszf1VXjJxXA46zv6tnbz6p8d6PliWfoilNQ0yWCRo5VKspweRGcA8xwPAg1i1dujwRTXF+rqsiGaMEEBlyIlBGD3ggj2VFtR6OkmuLhbVhF1fVEK2Sp31LHjxK8vOp1UXM6y327TcnCut1qMW3y4peK4vv+ZXZFaq62djLB4SYZAchkOMEcjgcj6sVItW0ia2kMU67rDjzBBB5EEd1YVSNKSNvVoW95TW+lKL0/R+xtNnumDU7HCagnwuAcOsB+NUebcm+vgn51XBsttzY6gubSYMwGWjbsyp9JDxx5jI86ositVcaCA4ltnaCVTlWQlcHxGOKnzFQSo/0nI33RqUcztXn+16+D9/M6ornvpm174bqkdmhzFbenjkZGw0nLwUKnkd6s3RunO8tY2j1KHrmCN1UyYG84B3RIOAIJxlhggfJNVfpmvhHlll3pJZGJJ4cSx3mJPiWOeXdUUV8XxHPW1GMbmMLn4Unxz3cvHQmlfjMAMk4HnXhpOga3fY+DWhiQ/rJRuLg94aTG8Poqamelfk+PJhtSvWfxjgGAPU7j+CCp3WXI7G46TW8OFKLk/Je/oV9ebTW6cm3z4LxH2uVZmkaDrV/j4LatFGf1kg3Fx4hnxvfVBNXxs/0c6ZZYNvaxhx+scdZJnxDvkr7MCpLUTqyZzd1t68r8FLdXdw9dSm9E/J6UkPqd08zfMiyqjy6x+0R6lWrK0DYywsh+iW0cZxjeAzIR5yNlj763VeXwlN/c3l38b27kb2OHHd544jj51EaVuU22+LPWla7aLVTbW0kwUMUXIBOASSAOPtqA7Obd3l1fQo7KkZLEoi4BCo7cSct3eNZqDayX7bZta5pTrRxuxznPcsljXmowxY62REycDeYAk+AB5n1VkGqD0YvPew7285adCckk43wTxPgM+6r8pOG6T7U2arBwjvZbTb5FY/k+NnTpz430p98cFWfVXfk8f+2zf52X/agq0awNOKUpQClKUApSlAc77d/wDyC8/dQ/7MFYorN6Qf/kFz+4i/kirEhXLKPMfxq3S/CfSOjz/gV82dGqQMDy/hj+9fFnbCONEHJFVR9UAfhXhNNi4iX50cv3GL+9ftrPvSzDuQovt3d/8ArFVT57uS3c8sZ9cEU6Pjm51E/wDcf1zVstnbrfvtQGMbrwD3Rsv9P31q+jXi963jcfi5/GszZLjfaif/ALYx7hJUktX4G9vYrrbl9kIfWBBOk6TOoOPBIx/pB/Gs3QujxbuySaOQpKS4wwyjbrEDlxXlz4+qtNt42dQuPpj7lWrG6L5i1gAcdmSRR7w3H2sakk3GCwb28r1bTZlGdF4a3PylTahpE0LMJFOEdoywBKby8wG5Z4j31h1d2yapKl3kB0e9n4EZVh2RyPAjhVQ7Qwql3OqAKqzSKAOQAcgAe6s4zy8Gw2ftJ3NSdGUcOOOPaR3aMfo0nqH8y1d3RjspYx2FpPHbQiZ7eN2k3A0hZkBY77ZIye4HFUntB/hpPUP4ir96M2zpNl/l4/uFRVtUcx0o/wCVH/qvqyTUqO7a7UNYwq6IHZ33RvEgDgTk44nly4c6jGxO2V3d327M43DG5CKoVQRg+s9/Mmo1BtZNTR2XXq28rlYUUn447CdanrttbjM8qJ5E9o+pR2j7BUd2l6RUt1iMUZk62PrFJO6oUkgEjGe7lwqrdeu+tuppOYaVyPVvHH3Yre7e2bxrZBxjFnGh8mX0h/qFSqmk1k6KhsKhSqUlVe85ZytNFnlx9TM1PbO7nsWkL9WfhKxjqsp2eqdiM5ycnHf3V6dEiE3UznJxDgnzZ1PE/VrXXdgE0WJ+OZLst7lkTh9ipJ0PRDq7hu8ug9wY/wBVeywovBZvOqo7Pr9VFJb2PJpEh6QYi2nTgeCn2K6E/wAKq/YuZY5Jpm5w20rrnlvndjUH19Zj21aHSDJu6dOfJR9qRB+NUpFcsquo5PgH1A72PVkKfYKUlmLRF0fpOrY1KfJy9MRz6E16JtL37l5jyiTA+k+R/KG94q2DUN6KoUFllfSaV971jAA+zg+01MjUVR5kc/tuu617PPLh5frkq78nj/22b/Oy/wC1BVo1Vn5O7f8ADpx4Xsn3xQ/2q06jNMKUpQClKUApSlAc9dIR/wDUFz+4i/kir80S3ElzCh5NNGpx4M6j8a+ekQ/+oZ/3EX+3HX5pV91M8cuN7q5FfGcZ3SDjPdyq1S/AfQ9g7z2e1HXMi8NSJF5aHuInT3orD/bNfugTb73Z/wC6K/YihT+Kmo9DtrbXdxZ7hKMsr7yOMY3oZFGG5EZIHPPLhW+2QkD25cfLnuH9eZ5PwAqBppcTlLi3qUKGKkcPCXnOT+xoei3il03jcH+GfxrM2L/xOon/ALoj3b9Ojuw6qK4AOR8LlUepMLk+6vrYlfjb8/8AeSfcT/espcy1eTUp3TX9n1RWu2sTG9uH3Tu9cV3sHdyAOGeWcd1WJ0WL+g+uV/6R+FZey8Su18rqGU3kgIYAg9lOBB4Gvno4UCxXuBklP+sj8K9lLMcFnaN71tk6GMbjprPbmL9jJ01RZ2BdxgqjzMP2mLPj15IX2VR9zcM7s7nLMxYnxLHJPvNXB0o3LLYELyeRFb6PFv4otU3UlJcGzb9HKe9TqXEtZy+n6s1+vj9Hk+j+Iq++jE/8Isv8ulUPrY/R5foGrx6JHzo9n+6I9zuPwrCtqjT9KF/EQf8Ab92a7pfiPUQN3CRgfHJXI/lNQvYm+6m66z5sM7fZidv6am3S9L+jwr4yk+5CP6qq6GYqSR3qy+xlKn7iazprMMG72NT67ZnVvnvLzbPgDJqc9Lb/AKTEvhAD73cf01DbWE9ainvZfvI/vUr6VnzfAeEKD/U5/Gs3+JF+vxvqPdGb/Kfe0HZ0ayXxdm/3D/VWz6PdYhtLCWaYkL8I3eAySerUgD761m2nZ0/TV8Yi3+mM/wBVYDnGjKPnXxPuixWGMx8TWdTG4tFCWk6svzv2JTtTtSl5pcrxoyr16RDexk43XzgcB7zVbLaExNJ3K6ofWwcj+Q1JJOzoq/tXpPujP9q8NMhRtMuyfSSWB/eSg/nevY/CuHaWrKMLOlKNNcOsx5tRJZ0P3mYp4/murj64Kn+QVYZqn+iu9Zb3cABEkbA+W72gR7eHtq4DUFVYkcj0gpdXfSf9ST9MfVFV/k/H9FvF8L1/vRP7ValVV0ADFve/51/5Vq1ajNEKUpQClKUApSlAc5dLbtb6480qOI5IowrbvBsRqDunkcEYNYlrdpIu9GwYeX4juro+/wBOhnQxzxpKh5q6hlPsPCqr2l6BI94y6VMbd/8ApOS0R8g3FlHkd4eqpYVN3gdBsrbUrFdXKOYZ8V/v+shNSTZvbu5tAEGJIgf+W3dk5O6w4rxz4jyqIakbuxcR6lbtCTwEgG9E/mrDIPsJPiBWRDMrjKEMD3g5FWMxmjtadez2lT3ViS7HqvDXx9S3tgNqLZo2jaQJK80km6xxnfbICseDHjy51v8AZwcbo+N3J9yxr+FULUh2d24urTsoQ8eclH4jJ5kNzB+7yqOVLsNPf7Act+dCXGXJ/PPB+/mXNp+mJB1m5n4yV5myc9p8Zx4DgOFaLo/X/hqZGM9afe78a+NG6R7O4XDHqZMejIRuk/svyPtwfKtjsdH+gW48Yl+/j+NQvKXE5itTr0KM414tNyhr3KXmaXaQ9fogfmephf2gpvf1VUNXPs9amfRxH3tDLGPY0ir/AAFUyRU9LmjsNgyUevor+Wb9eH2MPVx8RL+7b+U1dPQy2dFtPoyD3TyiqY1MfEyfu3/lNXD0IPnRLbyMw/8APKfxrCtqjT9KV++pvuf1MPphfs2w85T7hH/eoBfWpEiqBxKQ49bxIf6qm/TBKOst17wjn7RUf0mtU9ip1S3UcVCWz5xzWOCNiceqM1nB4ijbbJq9TZU8/wBNR+UjVrB/xIIO67CD1CXdH3Cs/pMfOoSeSxj/AEA/jWs0W4L6hC44FrpG+1KD+Nfu110ZL64YnOJmUepDuAe5RWePi8DYRpy/a4N8qb8217G629uVMNggOd21VvYyoB/tn3VGptVdoI4OARGZ+HMs+OJ9QGB7akOq7O3Vy1uIIXcLaW43sYQEpvHtNhfl+NbbS+iKQ4NzMF/ZjG8ftNgD3GsVKMVxKlK7s7ShFVZrKbeNXlt8l8yOasSNOshngz3LkdxIdVB/m99bDZjRZ5tPu1ijZmleALyUEI5YkFsDAqy7HZW1ijiTqw4iDBDIA5G828x4jGc+VbcConV4YRoK+311fV0ofzuWX/33lw8uZA9hdgp7Wbrp2TO4VCLliN7HEnAHd3Z51PKV53FwiKWkZVUcSzEKoHmTwFRyk5PLNBd3dS7qdbV1Kv6Chj85DwvW/q/tVqVVHQRIGOpMpBBvCQQcgg75BBHMVa9YlQUpSgFKUoBSlKAUpSgMe+0+KZDHNGkiNwKuoZT6weFVbtN0Ex8ZdJlNvJz6pyWhbyBOWX27w9VW1SmhlCcoPei8PtRy3fXVzZydTqUDwP3NjKOB3qRkMPNSfZWdDOrjeQhge8HIrorVdHguYzFcxJLG3NXUEeseB8xxFU9tT0DSxM02jzEd/USN9ySHg3qf7VTxrNanUWXSStSxG4W8u3n7P0+ZGakGg7b3drhUffjH6t+0oH7J5r7DjyqEHWJIJDDfxPBKOe8pA9eD3HxGQa2yOCAVIIPIg5B9tTpxmjraVe02jTwsSXY9V4ffyLZ2E2ysxbxwO/VyLvenwVizs3BuXyu/FVXcem30j/GvOleKKTbPbXZ9O2q1KsG/j4td/HTzPC//AOVJ9Bv5TVsdBD50aIeEkw/8hP41U98Pin+g38pq0Pyf5M6QB4Tyj+U/jUVbkct0p/8ApT+T+qNH0nzlr9gTkKiADwyN7+LGpDpegStcxSKh3V01AGxhTIYerC73LOCamzaFbGUzNEjSHHbYbx7IAGM+jwA5YrPrB1OCSKNTbP8ADwo0o6Rw2+9LPArfZvouljljmnlUGN1cIgLZKkHBY4xy7gamFtslZI7SCFGdmLFn7ZyTkkb2QOJ7sVuKVg5tmvudp3NzLenPu4cOHh9z8Ar9rA1fXba1Tfupo4V8XYLnyUHix8hmoPL0wi4cxaPZz3zjhv46qBfNnYZH1gvrrE1xY9RfaXpK0yxyLi4UyD9VH8ZJnwKr6J+kRUfbY3Wr/jqd8LWI87exGDjwaU8fZ2xUj2c6OdNscG3t03x+sf4yTPiHbJX6uBQEVO2Wvahw0yxFpEeVxecGweTLH/YOK9Iehs3DCTWL64vW59WGMUK+ICjjj6O56qsulAa7RNnrWzj6u0hSFeZCDBY8ssebHzJNbGlKAUpSgFKUoBSlKAUpSgFKUoBSlKA1mv7M2l7H1d3Ckq928O0ue9GHaU+YIqo9oOhC6tSZNJl61OZt5iA31H4Kx9e6eHM1d9K9Ta0JKVWdKSnTeGuaOX01PdcxXCNbzLwMcoKnPlnGazavvaTZGyv49y7hWQD0W5On0HHaX34Pfmqg2l6HdRs8vpshuoRx6mTHWqPBeQf2bp/ZNTxrdp19l0maW7cxz3r7r28iP3I7DfRP8DVi/k6vnS5PK7kH/jhP41UabQDtx3CGGRQQVcEccciCMqfI1YXQdtZZWWmTG7uI4h8KYgM3aYdVD6KDLNy7ga8qtPGCp0hu6N11U6Usr4vtqi7KZqq7rpre5cw6LZTXcnLfcFI18GIHHd+kUovR5rGo8dZvjFEf/wCW1wBjwZsbp9u/66gOXJDtH0taXaHc63r5c4EVuOtYnlgkHdU57ic+VaP857Sal/h4Y9LgPy5u3cEeSEdk+tV+lUx2a2F0+wH6JbojYwZD2pD45dstjyGB5VvqArzSehSyV+uv5Jr+fvedzu5H7AOSPJmYVPbW0jiQJEioi8AqKFUepRwFe1KAUpSgFKUoBSlKAUpSgFKUoBSlKAUpSgFKUoBSlKAUpSgFKUoCIdJGytlc2c0k8CPJHEzI+CrqQCR21IJHkTjyrn3on0K3u9SjhuU6yMqxK7zLkjlxUg0pQHU+nabDBGI4I0iQcljUKo9g7/OsqlKAUpSgFKUoBSlKAUpSgFKUoBSlKAUpSgFKUoD/2Q=="/>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pic>
        <p:nvPicPr>
          <p:cNvPr id="18441" name="Picture 39" descr="https://encrypted-tbn2.gstatic.com/images?q=tbn:ANd9GcQbh3dkU3NsPejk2-5Ekg7VY9o5DNZ5xfEY9iEqmjy204dhiRLc"/>
          <p:cNvPicPr>
            <a:picLocks noChangeAspect="1" noChangeArrowheads="1"/>
          </p:cNvPicPr>
          <p:nvPr/>
        </p:nvPicPr>
        <p:blipFill>
          <a:blip r:embed="rId4" cstate="print"/>
          <a:srcRect/>
          <a:stretch>
            <a:fillRect/>
          </a:stretch>
        </p:blipFill>
        <p:spPr bwMode="auto">
          <a:xfrm>
            <a:off x="2590800" y="5181600"/>
            <a:ext cx="3105150" cy="1466850"/>
          </a:xfrm>
          <a:prstGeom prst="rect">
            <a:avLst/>
          </a:prstGeom>
          <a:noFill/>
          <a:ln w="9525">
            <a:noFill/>
            <a:miter lim="800000"/>
            <a:headEnd/>
            <a:tailEnd/>
          </a:ln>
        </p:spPr>
      </p:pic>
      <p:pic>
        <p:nvPicPr>
          <p:cNvPr id="18442" name="Picture 41" descr="https://encrypted-tbn2.gstatic.com/images?q=tbn:ANd9GcQiTNrl_5QFYiLbuPC0D9AXO_Kfwm2Xo3ut5IWqzOsMTRDAc_Tunw"/>
          <p:cNvPicPr>
            <a:picLocks noChangeAspect="1" noChangeArrowheads="1"/>
          </p:cNvPicPr>
          <p:nvPr/>
        </p:nvPicPr>
        <p:blipFill>
          <a:blip r:embed="rId5" cstate="print"/>
          <a:srcRect/>
          <a:stretch>
            <a:fillRect/>
          </a:stretch>
        </p:blipFill>
        <p:spPr bwMode="auto">
          <a:xfrm>
            <a:off x="3657600" y="3429000"/>
            <a:ext cx="2447925" cy="1733550"/>
          </a:xfrm>
          <a:prstGeom prst="rect">
            <a:avLst/>
          </a:prstGeom>
          <a:noFill/>
          <a:ln w="9525">
            <a:noFill/>
            <a:miter lim="800000"/>
            <a:headEnd/>
            <a:tailEnd/>
          </a:ln>
        </p:spPr>
      </p:pic>
      <p:pic>
        <p:nvPicPr>
          <p:cNvPr id="18443" name="Picture 43" descr="https://encrypted-tbn3.gstatic.com/images?q=tbn:ANd9GcSodGVhCxMpBloZnJDA8BEd9yuXTKPJvka2M2OHTaWhvBeKXHUF"/>
          <p:cNvPicPr>
            <a:picLocks noChangeAspect="1" noChangeArrowheads="1"/>
          </p:cNvPicPr>
          <p:nvPr/>
        </p:nvPicPr>
        <p:blipFill>
          <a:blip r:embed="rId6" cstate="print"/>
          <a:srcRect/>
          <a:stretch>
            <a:fillRect/>
          </a:stretch>
        </p:blipFill>
        <p:spPr bwMode="auto">
          <a:xfrm>
            <a:off x="6400800" y="4714875"/>
            <a:ext cx="2143125" cy="2143125"/>
          </a:xfrm>
          <a:prstGeom prst="rect">
            <a:avLst/>
          </a:prstGeom>
          <a:noFill/>
          <a:ln w="9525">
            <a:noFill/>
            <a:miter lim="800000"/>
            <a:headEnd/>
            <a:tailEnd/>
          </a:ln>
        </p:spPr>
      </p:pic>
      <p:pic>
        <p:nvPicPr>
          <p:cNvPr id="18444" name="Picture 45" descr="https://encrypted-tbn3.gstatic.com/images?q=tbn:ANd9GcRz_bFQvzu8mFQG4JZyQo6Ryds7hcjouxLtDztdbLbrPau9U1Bo"/>
          <p:cNvPicPr>
            <a:picLocks noChangeAspect="1" noChangeArrowheads="1"/>
          </p:cNvPicPr>
          <p:nvPr/>
        </p:nvPicPr>
        <p:blipFill>
          <a:blip r:embed="rId7" cstate="print"/>
          <a:srcRect/>
          <a:stretch>
            <a:fillRect/>
          </a:stretch>
        </p:blipFill>
        <p:spPr bwMode="auto">
          <a:xfrm>
            <a:off x="838200" y="3429000"/>
            <a:ext cx="2362200" cy="1538288"/>
          </a:xfrm>
          <a:prstGeom prst="rect">
            <a:avLst/>
          </a:prstGeom>
          <a:noFill/>
          <a:ln w="9525">
            <a:noFill/>
            <a:miter lim="800000"/>
            <a:headEnd/>
            <a:tailEnd/>
          </a:ln>
        </p:spPr>
      </p:pic>
      <p:pic>
        <p:nvPicPr>
          <p:cNvPr id="18445" name="Picture 35" descr="http://miracleskinnydrops.com/wp-content/uploads/2010/03/mixed_nuts.jpg"/>
          <p:cNvPicPr>
            <a:picLocks noChangeAspect="1" noChangeArrowheads="1"/>
          </p:cNvPicPr>
          <p:nvPr/>
        </p:nvPicPr>
        <p:blipFill>
          <a:blip r:embed="rId8" cstate="print"/>
          <a:srcRect/>
          <a:stretch>
            <a:fillRect/>
          </a:stretch>
        </p:blipFill>
        <p:spPr bwMode="auto">
          <a:xfrm>
            <a:off x="228600" y="4943475"/>
            <a:ext cx="1914525" cy="1914525"/>
          </a:xfrm>
          <a:prstGeom prst="rect">
            <a:avLst/>
          </a:prstGeom>
          <a:noFill/>
          <a:ln w="9525">
            <a:noFill/>
            <a:miter lim="800000"/>
            <a:headEnd/>
            <a:tailEnd/>
          </a:ln>
        </p:spPr>
      </p:pic>
      <p:pic>
        <p:nvPicPr>
          <p:cNvPr id="2" name="Picture 1"/>
          <p:cNvPicPr>
            <a:picLocks noChangeAspect="1"/>
          </p:cNvPicPr>
          <p:nvPr/>
        </p:nvPicPr>
        <p:blipFill>
          <a:blip r:embed="rId9"/>
          <a:stretch>
            <a:fillRect/>
          </a:stretch>
        </p:blipFill>
        <p:spPr>
          <a:xfrm>
            <a:off x="7086600" y="533400"/>
            <a:ext cx="1502595" cy="2057400"/>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Allergic Reactions</a:t>
            </a:r>
          </a:p>
        </p:txBody>
      </p:sp>
      <p:pic>
        <p:nvPicPr>
          <p:cNvPr id="130" name="image.png"/>
          <p:cNvPicPr>
            <a:picLocks noChangeAspect="1"/>
          </p:cNvPicPr>
          <p:nvPr/>
        </p:nvPicPr>
        <p:blipFill>
          <a:blip r:embed="rId3" cstate="print">
            <a:extLst/>
          </a:blip>
          <a:stretch>
            <a:fillRect/>
          </a:stretch>
        </p:blipFill>
        <p:spPr>
          <a:xfrm>
            <a:off x="536575" y="1597025"/>
            <a:ext cx="8242300" cy="3816350"/>
          </a:xfrm>
          <a:prstGeom prst="rect">
            <a:avLst/>
          </a:prstGeom>
          <a:ln w="12700">
            <a:miter lim="400000"/>
          </a:ln>
        </p:spPr>
      </p:pic>
      <p:sp>
        <p:nvSpPr>
          <p:cNvPr id="131" name="Shape 131"/>
          <p:cNvSpPr/>
          <p:nvPr/>
        </p:nvSpPr>
        <p:spPr>
          <a:xfrm>
            <a:off x="685800" y="5486400"/>
            <a:ext cx="8001000" cy="11709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800"/>
            </a:pPr>
            <a:r>
              <a:t>Important to make the distinction based on the signs and symptoms seen in a student!</a:t>
            </a:r>
          </a:p>
          <a:p>
            <a:pPr algn="r">
              <a:defRPr sz="1400" b="1">
                <a:latin typeface="Segoe UI Semibold"/>
                <a:ea typeface="Segoe UI Semibold"/>
                <a:cs typeface="Segoe UI Semibold"/>
                <a:sym typeface="Segoe UI Semibold"/>
              </a:defRPr>
            </a:pPr>
            <a:r>
              <a:t>Fineman, 2014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defTabSz="877823">
              <a:defRPr sz="4224"/>
            </a:lvl1pPr>
          </a:lstStyle>
          <a:p>
            <a:r>
              <a:t>Anaphylaxis (“an-a-fi-LAK-sis”)</a:t>
            </a:r>
          </a:p>
        </p:txBody>
      </p:sp>
      <p:sp>
        <p:nvSpPr>
          <p:cNvPr id="134" name="Shape 134"/>
          <p:cNvSpPr>
            <a:spLocks noGrp="1"/>
          </p:cNvSpPr>
          <p:nvPr>
            <p:ph type="body" idx="4294967295"/>
          </p:nvPr>
        </p:nvSpPr>
        <p:spPr>
          <a:xfrm>
            <a:off x="612775" y="1600200"/>
            <a:ext cx="8153400" cy="5257800"/>
          </a:xfrm>
          <a:prstGeom prst="rect">
            <a:avLst/>
          </a:prstGeom>
          <a:extLst>
            <a:ext uri="{C572A759-6A51-4108-AA02-DFA0A04FC94B}">
              <ma14:wrappingTextBoxFlag xmlns="" xmlns:ma14="http://schemas.microsoft.com/office/mac/drawingml/2011/main" val="1"/>
            </a:ext>
          </a:extLst>
        </p:spPr>
        <p:txBody>
          <a:bodyPr>
            <a:normAutofit/>
          </a:bodyPr>
          <a:lstStyle/>
          <a:p>
            <a:pPr marL="299942" indent="-299942" defTabSz="859536">
              <a:lnSpc>
                <a:spcPct val="90000"/>
              </a:lnSpc>
              <a:spcBef>
                <a:spcPts val="600"/>
              </a:spcBef>
              <a:buChar char="▪"/>
              <a:defRPr sz="2726"/>
            </a:pPr>
            <a:r>
              <a:t>Anaphylaxis is a severe allergic reaction that can be life-threatening in a matter of minutes</a:t>
            </a:r>
          </a:p>
          <a:p>
            <a:pPr marL="601376" lvl="1" indent="-256666" defTabSz="859536">
              <a:lnSpc>
                <a:spcPct val="90000"/>
              </a:lnSpc>
              <a:spcBef>
                <a:spcPts val="400"/>
              </a:spcBef>
              <a:buClr>
                <a:srgbClr val="00538E"/>
              </a:buClr>
              <a:buChar char="▪"/>
              <a:defRPr sz="2444"/>
            </a:pPr>
            <a:r>
              <a:t>Almost always unanticipated</a:t>
            </a:r>
          </a:p>
          <a:p>
            <a:pPr marL="299942" indent="-299942" defTabSz="859536">
              <a:lnSpc>
                <a:spcPct val="90000"/>
              </a:lnSpc>
              <a:spcBef>
                <a:spcPts val="600"/>
              </a:spcBef>
              <a:buChar char="▪"/>
              <a:defRPr sz="2726"/>
            </a:pPr>
            <a:r>
              <a:t>It must be treated immediately</a:t>
            </a:r>
          </a:p>
          <a:p>
            <a:pPr marL="299942" indent="-299942" defTabSz="859536">
              <a:lnSpc>
                <a:spcPct val="90000"/>
              </a:lnSpc>
              <a:spcBef>
                <a:spcPts val="600"/>
              </a:spcBef>
              <a:buChar char="▪"/>
              <a:defRPr sz="2726"/>
            </a:pPr>
            <a:r>
              <a:t>The drug of choice is epinephrine</a:t>
            </a:r>
          </a:p>
          <a:p>
            <a:pPr marL="299942" indent="-299942" defTabSz="859536">
              <a:lnSpc>
                <a:spcPct val="90000"/>
              </a:lnSpc>
              <a:spcBef>
                <a:spcPts val="600"/>
              </a:spcBef>
              <a:buChar char="▪"/>
              <a:defRPr sz="2726"/>
            </a:pPr>
            <a:r>
              <a:t>The time to learn how to give life-saving medication is NOW– it needs to be given without delay</a:t>
            </a:r>
          </a:p>
          <a:p>
            <a:pPr marL="299942" indent="-299942" defTabSz="859536">
              <a:lnSpc>
                <a:spcPct val="90000"/>
              </a:lnSpc>
              <a:spcBef>
                <a:spcPts val="600"/>
              </a:spcBef>
              <a:buChar char="▪"/>
              <a:defRPr sz="1034"/>
            </a:pPr>
            <a:endParaRPr/>
          </a:p>
          <a:p>
            <a:pPr marL="299942" indent="-299942" algn="ctr" defTabSz="859536">
              <a:lnSpc>
                <a:spcPct val="90000"/>
              </a:lnSpc>
              <a:spcBef>
                <a:spcPts val="600"/>
              </a:spcBef>
              <a:buSzTx/>
              <a:buNone/>
              <a:defRPr sz="3384" b="1">
                <a:solidFill>
                  <a:srgbClr val="C00000"/>
                </a:solidFill>
                <a:latin typeface="Segoe Print"/>
                <a:ea typeface="Segoe Print"/>
                <a:cs typeface="Segoe Print"/>
                <a:sym typeface="Segoe Print"/>
              </a:defRPr>
            </a:pPr>
            <a:r>
              <a:t>It’s time to </a:t>
            </a:r>
            <a:r>
              <a:rPr>
                <a:latin typeface="Segoe UI Semibold"/>
                <a:ea typeface="Segoe UI Semibold"/>
                <a:cs typeface="Segoe UI Semibold"/>
                <a:sym typeface="Segoe UI Semibold"/>
              </a:rPr>
              <a:t>GET TRAINED!</a:t>
            </a:r>
          </a:p>
          <a:p>
            <a:pPr marL="299942" indent="-299942" algn="r" defTabSz="859536">
              <a:lnSpc>
                <a:spcPct val="90000"/>
              </a:lnSpc>
              <a:spcBef>
                <a:spcPts val="600"/>
              </a:spcBef>
              <a:buSzTx/>
              <a:buNone/>
              <a:defRPr sz="1316" b="1">
                <a:latin typeface="Segoe UI Semibold"/>
                <a:ea typeface="Segoe UI Semibold"/>
                <a:cs typeface="Segoe UI Semibold"/>
                <a:sym typeface="Segoe UI Semibold"/>
              </a:defRPr>
            </a:pPr>
            <a:r>
              <a:t>Sicherer &amp; Simons, 2007</a:t>
            </a:r>
          </a:p>
          <a:p>
            <a:pPr marL="299942" indent="-299942" algn="r" defTabSz="859536">
              <a:lnSpc>
                <a:spcPct val="90000"/>
              </a:lnSpc>
              <a:spcBef>
                <a:spcPts val="600"/>
              </a:spcBef>
              <a:buSzTx/>
              <a:buNone/>
              <a:defRPr sz="1316" b="1">
                <a:latin typeface="Segoe UI Semibold"/>
                <a:ea typeface="Segoe UI Semibold"/>
                <a:cs typeface="Segoe UI Semibold"/>
                <a:sym typeface="Segoe UI Semibold"/>
              </a:defRPr>
            </a:pPr>
            <a:r>
              <a:t>Schoessler &amp; White, 2013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Allergic Management</a:t>
            </a:r>
          </a:p>
        </p:txBody>
      </p:sp>
      <p:sp>
        <p:nvSpPr>
          <p:cNvPr id="137" name="Shape 137"/>
          <p:cNvSpPr>
            <a:spLocks noGrp="1"/>
          </p:cNvSpPr>
          <p:nvPr>
            <p:ph type="body" idx="4294967295"/>
          </p:nvPr>
        </p:nvSpPr>
        <p:spPr>
          <a:xfrm>
            <a:off x="612775" y="1600199"/>
            <a:ext cx="8153400" cy="4953002"/>
          </a:xfrm>
          <a:prstGeom prst="rect">
            <a:avLst/>
          </a:prstGeom>
          <a:extLst>
            <a:ext uri="{C572A759-6A51-4108-AA02-DFA0A04FC94B}">
              <ma14:wrappingTextBoxFlag xmlns="" xmlns:ma14="http://schemas.microsoft.com/office/mac/drawingml/2011/main" val="1"/>
            </a:ext>
          </a:extLst>
        </p:spPr>
        <p:txBody>
          <a:bodyPr>
            <a:normAutofit/>
          </a:bodyPr>
          <a:lstStyle/>
          <a:p>
            <a:pPr marL="296751" indent="-296751" defTabSz="850391">
              <a:lnSpc>
                <a:spcPct val="90000"/>
              </a:lnSpc>
              <a:spcBef>
                <a:spcPts val="600"/>
              </a:spcBef>
              <a:buChar char="▪"/>
              <a:defRPr sz="2511"/>
            </a:pPr>
            <a:r>
              <a:t>Preventing an exposure is key</a:t>
            </a:r>
          </a:p>
          <a:p>
            <a:pPr marL="296751" indent="-296751" defTabSz="850391">
              <a:lnSpc>
                <a:spcPct val="90000"/>
              </a:lnSpc>
              <a:spcBef>
                <a:spcPts val="600"/>
              </a:spcBef>
              <a:buChar char="▪"/>
              <a:defRPr sz="2511"/>
            </a:pPr>
            <a:r>
              <a:t>For students with a diagnosed allergy:</a:t>
            </a:r>
          </a:p>
          <a:p>
            <a:pPr marL="594979" lvl="1" indent="-253936" defTabSz="850391">
              <a:lnSpc>
                <a:spcPct val="90000"/>
              </a:lnSpc>
              <a:spcBef>
                <a:spcPts val="400"/>
              </a:spcBef>
              <a:buClr>
                <a:srgbClr val="00538E"/>
              </a:buClr>
              <a:buChar char="▪"/>
              <a:defRPr sz="2232" b="1">
                <a:solidFill>
                  <a:srgbClr val="C00000"/>
                </a:solidFill>
                <a:latin typeface="Segoe Print"/>
                <a:ea typeface="Segoe Print"/>
                <a:cs typeface="Segoe Print"/>
                <a:sym typeface="Segoe Print"/>
              </a:defRPr>
            </a:pPr>
            <a:r>
              <a:t>Know who can help!</a:t>
            </a:r>
          </a:p>
          <a:p>
            <a:pPr marL="850391" lvl="2" indent="-212597" defTabSz="850391">
              <a:lnSpc>
                <a:spcPct val="90000"/>
              </a:lnSpc>
              <a:spcBef>
                <a:spcPts val="400"/>
              </a:spcBef>
              <a:buClr>
                <a:schemeClr val="accent2"/>
              </a:buClr>
              <a:buChar char="✓"/>
              <a:defRPr sz="1953"/>
            </a:pPr>
            <a:r>
              <a:t> Talk to your school nurse or healthcare coordinator</a:t>
            </a:r>
          </a:p>
          <a:p>
            <a:pPr marL="594979" lvl="1" indent="-253936" defTabSz="850391">
              <a:lnSpc>
                <a:spcPct val="90000"/>
              </a:lnSpc>
              <a:spcBef>
                <a:spcPts val="400"/>
              </a:spcBef>
              <a:buClr>
                <a:srgbClr val="00538E"/>
              </a:buClr>
              <a:buChar char="▪"/>
              <a:defRPr sz="2232" b="1">
                <a:solidFill>
                  <a:srgbClr val="C00000"/>
                </a:solidFill>
                <a:latin typeface="Segoe Print"/>
                <a:ea typeface="Segoe Print"/>
                <a:cs typeface="Segoe Print"/>
                <a:sym typeface="Segoe Print"/>
              </a:defRPr>
            </a:pPr>
            <a:r>
              <a:t>Know how to react!</a:t>
            </a:r>
          </a:p>
          <a:p>
            <a:pPr marL="850391" lvl="2" indent="-212597" defTabSz="850391">
              <a:lnSpc>
                <a:spcPct val="90000"/>
              </a:lnSpc>
              <a:spcBef>
                <a:spcPts val="400"/>
              </a:spcBef>
              <a:buClr>
                <a:schemeClr val="accent2"/>
              </a:buClr>
              <a:buChar char="✓"/>
              <a:defRPr sz="1953"/>
            </a:pPr>
            <a:r>
              <a:t> Know the signs and symptoms of anaphylaxis</a:t>
            </a:r>
          </a:p>
          <a:p>
            <a:pPr marL="850391" lvl="2" indent="-212597" defTabSz="850391">
              <a:lnSpc>
                <a:spcPct val="90000"/>
              </a:lnSpc>
              <a:spcBef>
                <a:spcPts val="400"/>
              </a:spcBef>
              <a:buClr>
                <a:schemeClr val="accent2"/>
              </a:buClr>
              <a:buChar char="✓"/>
              <a:defRPr sz="1953"/>
            </a:pPr>
            <a:r>
              <a:t> Learn about the student’s Action / Emergency Care Plan </a:t>
            </a:r>
          </a:p>
          <a:p>
            <a:pPr marL="850391" lvl="2" indent="-212597" defTabSz="850391">
              <a:lnSpc>
                <a:spcPct val="90000"/>
              </a:lnSpc>
              <a:spcBef>
                <a:spcPts val="400"/>
              </a:spcBef>
              <a:buClr>
                <a:schemeClr val="accent2"/>
              </a:buClr>
              <a:buChar char="✓"/>
              <a:defRPr sz="1953"/>
            </a:pPr>
            <a:r>
              <a:t>Know where your student’s medication is and how to help in an emergency</a:t>
            </a:r>
          </a:p>
          <a:p>
            <a:pPr marL="296751" indent="-296751" defTabSz="850391">
              <a:lnSpc>
                <a:spcPct val="90000"/>
              </a:lnSpc>
              <a:spcBef>
                <a:spcPts val="600"/>
              </a:spcBef>
              <a:buChar char="▪"/>
              <a:defRPr sz="2511"/>
            </a:pPr>
            <a:r>
              <a:t>IF A CHILD IS HAVING A FIRST TIME REACTION AND DOESN’T HAVE A PLAN </a:t>
            </a:r>
            <a:r>
              <a:rPr>
                <a:solidFill>
                  <a:srgbClr val="C00000"/>
                </a:solidFill>
              </a:rPr>
              <a:t>– DON’T DELAY USING EPINEPHRINE IF NEEDED</a:t>
            </a:r>
          </a:p>
          <a:p>
            <a:pPr marL="212597" lvl="2" indent="425195" algn="r" defTabSz="850391">
              <a:lnSpc>
                <a:spcPct val="90000"/>
              </a:lnSpc>
              <a:spcBef>
                <a:spcPts val="400"/>
              </a:spcBef>
              <a:buSzTx/>
              <a:buNone/>
              <a:defRPr sz="1209" b="1">
                <a:latin typeface="Segoe UI Semibold"/>
                <a:ea typeface="Segoe UI Semibold"/>
                <a:cs typeface="Segoe UI Semibold"/>
                <a:sym typeface="Segoe UI Semibold"/>
              </a:defRPr>
            </a:pPr>
            <a:r>
              <a:t>Robinson &amp; Ficca, 2011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Allergy Management</a:t>
            </a:r>
          </a:p>
        </p:txBody>
      </p:sp>
      <p:sp>
        <p:nvSpPr>
          <p:cNvPr id="140" name="Shape 140"/>
          <p:cNvSpPr>
            <a:spLocks noGrp="1"/>
          </p:cNvSpPr>
          <p:nvPr>
            <p:ph type="body" idx="4294967295"/>
          </p:nvPr>
        </p:nvSpPr>
        <p:spPr>
          <a:xfrm>
            <a:off x="612775" y="1600200"/>
            <a:ext cx="8153400" cy="5029200"/>
          </a:xfrm>
          <a:prstGeom prst="rect">
            <a:avLst/>
          </a:prstGeom>
          <a:extLst>
            <a:ext uri="{C572A759-6A51-4108-AA02-DFA0A04FC94B}">
              <ma14:wrappingTextBoxFlag xmlns="" xmlns:ma14="http://schemas.microsoft.com/office/mac/drawingml/2011/main" val="1"/>
            </a:ext>
          </a:extLst>
        </p:spPr>
        <p:txBody>
          <a:bodyPr>
            <a:normAutofit/>
          </a:bodyPr>
          <a:lstStyle/>
          <a:p>
            <a:pPr>
              <a:lnSpc>
                <a:spcPct val="90000"/>
              </a:lnSpc>
              <a:buChar char="▪"/>
              <a:defRPr sz="2800"/>
            </a:pPr>
            <a:endParaRPr/>
          </a:p>
          <a:p>
            <a:pPr>
              <a:lnSpc>
                <a:spcPct val="90000"/>
              </a:lnSpc>
              <a:buChar char="▪"/>
              <a:defRPr sz="2800"/>
            </a:pPr>
            <a:r>
              <a:t>Collaboration is vital – everyone should be aware of students with allergies </a:t>
            </a:r>
          </a:p>
          <a:p>
            <a:pPr marL="0" lvl="1" indent="365125">
              <a:lnSpc>
                <a:spcPct val="90000"/>
              </a:lnSpc>
              <a:spcBef>
                <a:spcPts val="500"/>
              </a:spcBef>
              <a:buSzTx/>
              <a:buNone/>
              <a:defRPr sz="2600"/>
            </a:pPr>
            <a:endParaRPr/>
          </a:p>
          <a:p>
            <a:pPr marL="0" lvl="1" indent="365125">
              <a:lnSpc>
                <a:spcPct val="90000"/>
              </a:lnSpc>
              <a:spcBef>
                <a:spcPts val="500"/>
              </a:spcBef>
              <a:buSzTx/>
              <a:buNone/>
              <a:defRPr sz="2600"/>
            </a:pPr>
            <a:endParaRPr/>
          </a:p>
          <a:p>
            <a:pPr marL="0" lvl="1" indent="365125">
              <a:lnSpc>
                <a:spcPct val="90000"/>
              </a:lnSpc>
              <a:spcBef>
                <a:spcPts val="500"/>
              </a:spcBef>
              <a:buSzTx/>
              <a:buNone/>
              <a:defRPr sz="2600"/>
            </a:pPr>
            <a:endParaRPr/>
          </a:p>
          <a:p>
            <a:pPr marL="0" lvl="1" indent="365125">
              <a:lnSpc>
                <a:spcPct val="90000"/>
              </a:lnSpc>
              <a:spcBef>
                <a:spcPts val="500"/>
              </a:spcBef>
              <a:buSzTx/>
              <a:buNone/>
              <a:defRPr sz="2600"/>
            </a:pPr>
            <a:endParaRPr/>
          </a:p>
          <a:p>
            <a:pPr marL="0" lvl="1" indent="365125">
              <a:lnSpc>
                <a:spcPct val="90000"/>
              </a:lnSpc>
              <a:spcBef>
                <a:spcPts val="500"/>
              </a:spcBef>
              <a:buSzTx/>
              <a:buNone/>
              <a:defRPr sz="2600"/>
            </a:pPr>
            <a:endParaRPr/>
          </a:p>
          <a:p>
            <a:pPr>
              <a:lnSpc>
                <a:spcPct val="90000"/>
              </a:lnSpc>
              <a:buChar char="▪"/>
              <a:defRPr sz="2800"/>
            </a:pPr>
            <a:r>
              <a:t>Must be willing to work as a team to keep these students safe</a:t>
            </a:r>
          </a:p>
          <a:p>
            <a:pPr marL="365125" lvl="1" indent="0">
              <a:lnSpc>
                <a:spcPct val="90000"/>
              </a:lnSpc>
              <a:spcBef>
                <a:spcPts val="500"/>
              </a:spcBef>
              <a:buClr>
                <a:srgbClr val="00538E"/>
              </a:buClr>
              <a:buChar char="▪"/>
              <a:defRPr sz="1800" b="1">
                <a:latin typeface="Segoe UI Semibold"/>
                <a:ea typeface="Segoe UI Semibold"/>
                <a:cs typeface="Segoe UI Semibold"/>
                <a:sym typeface="Segoe UI Semibold"/>
              </a:defRPr>
            </a:pPr>
            <a:r>
              <a:t>A Coordinated Approach / Effective Partnerships</a:t>
            </a:r>
          </a:p>
          <a:p>
            <a:pPr marL="0" lvl="2" indent="0" algn="r">
              <a:lnSpc>
                <a:spcPct val="90000"/>
              </a:lnSpc>
              <a:buSzTx/>
              <a:buNone/>
              <a:defRPr sz="1400" b="1">
                <a:latin typeface="Segoe UI Semibold"/>
                <a:ea typeface="Segoe UI Semibold"/>
                <a:cs typeface="Segoe UI Semibold"/>
                <a:sym typeface="Segoe UI Semibold"/>
              </a:defRPr>
            </a:pPr>
            <a:r>
              <a:t>CDC, 2013</a:t>
            </a:r>
          </a:p>
        </p:txBody>
      </p:sp>
      <p:graphicFrame>
        <p:nvGraphicFramePr>
          <p:cNvPr id="141" name="Table 141"/>
          <p:cNvGraphicFramePr/>
          <p:nvPr/>
        </p:nvGraphicFramePr>
        <p:xfrm>
          <a:off x="1524000" y="3048000"/>
          <a:ext cx="6019800" cy="1752917"/>
        </p:xfrm>
        <a:graphic>
          <a:graphicData uri="http://schemas.openxmlformats.org/drawingml/2006/table">
            <a:tbl>
              <a:tblPr>
                <a:tableStyleId>{4C3C2611-4C71-4FC5-86AE-919BDF0F9419}</a:tableStyleId>
              </a:tblPr>
              <a:tblGrid>
                <a:gridCol w="3048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71475">
                <a:tc>
                  <a:txBody>
                    <a:bodyPr/>
                    <a:lstStyle/>
                    <a:p>
                      <a:pPr algn="l">
                        <a:defRPr sz="1800"/>
                      </a:pPr>
                      <a:r>
                        <a:t>Classroom Teachers</a:t>
                      </a:r>
                    </a:p>
                  </a:txBody>
                  <a:tcPr marL="45720" marR="45720" horzOverflow="overflow">
                    <a:lnL w="12700">
                      <a:solidFill>
                        <a:schemeClr val="accent2"/>
                      </a:solidFill>
                    </a:lnL>
                    <a:lnR w="12700">
                      <a:solidFill>
                        <a:schemeClr val="accent2"/>
                      </a:solidFill>
                    </a:lnR>
                    <a:lnT w="12700">
                      <a:solidFill>
                        <a:schemeClr val="accent2"/>
                      </a:solidFill>
                    </a:lnT>
                    <a:lnB w="25400">
                      <a:solidFill>
                        <a:schemeClr val="accent2"/>
                      </a:solidFill>
                    </a:lnB>
                    <a:noFill/>
                  </a:tcPr>
                </a:tc>
                <a:tc>
                  <a:txBody>
                    <a:bodyPr/>
                    <a:lstStyle/>
                    <a:p>
                      <a:pPr algn="l">
                        <a:defRPr sz="1800"/>
                      </a:pPr>
                      <a:r>
                        <a:t>School Administration</a:t>
                      </a:r>
                    </a:p>
                  </a:txBody>
                  <a:tcPr marL="45720" marR="45720" horzOverflow="overflow">
                    <a:lnL w="12700">
                      <a:solidFill>
                        <a:schemeClr val="accent2"/>
                      </a:solidFill>
                    </a:lnL>
                    <a:lnR w="12700">
                      <a:solidFill>
                        <a:schemeClr val="accent2"/>
                      </a:solidFill>
                    </a:lnR>
                    <a:lnT w="12700">
                      <a:solidFill>
                        <a:schemeClr val="accent2"/>
                      </a:solidFill>
                    </a:lnT>
                    <a:lnB w="25400">
                      <a:solidFill>
                        <a:schemeClr val="accent2"/>
                      </a:solidFill>
                    </a:lnB>
                    <a:noFill/>
                  </a:tcPr>
                </a:tc>
                <a:extLst>
                  <a:ext uri="{0D108BD9-81ED-4DB2-BD59-A6C34878D82A}">
                    <a16:rowId xmlns:a16="http://schemas.microsoft.com/office/drawing/2014/main" val="10000"/>
                  </a:ext>
                </a:extLst>
              </a:tr>
              <a:tr h="369887">
                <a:tc>
                  <a:txBody>
                    <a:bodyPr/>
                    <a:lstStyle/>
                    <a:p>
                      <a:pPr algn="l">
                        <a:defRPr sz="1800"/>
                      </a:pPr>
                      <a:r>
                        <a:t>Special Area Teachers</a:t>
                      </a:r>
                    </a:p>
                  </a:txBody>
                  <a:tcPr marL="45720" marR="45720" horzOverflow="overflow">
                    <a:lnL w="12700">
                      <a:solidFill>
                        <a:schemeClr val="accent2"/>
                      </a:solidFill>
                    </a:lnL>
                    <a:lnR w="12700">
                      <a:solidFill>
                        <a:schemeClr val="accent2"/>
                      </a:solidFill>
                    </a:lnR>
                    <a:lnT w="25400">
                      <a:solidFill>
                        <a:schemeClr val="accent2"/>
                      </a:solidFill>
                    </a:lnT>
                    <a:lnB w="12700">
                      <a:solidFill>
                        <a:schemeClr val="accent2"/>
                      </a:solidFill>
                    </a:lnB>
                    <a:solidFill>
                      <a:schemeClr val="accent2">
                        <a:alpha val="19999"/>
                      </a:schemeClr>
                    </a:solidFill>
                  </a:tcPr>
                </a:tc>
                <a:tc>
                  <a:txBody>
                    <a:bodyPr/>
                    <a:lstStyle/>
                    <a:p>
                      <a:pPr algn="l">
                        <a:defRPr sz="1800"/>
                      </a:pPr>
                      <a:r>
                        <a:t>Food Service</a:t>
                      </a:r>
                    </a:p>
                  </a:txBody>
                  <a:tcPr marL="45720" marR="45720" horzOverflow="overflow">
                    <a:lnL w="12700">
                      <a:solidFill>
                        <a:schemeClr val="accent2"/>
                      </a:solidFill>
                    </a:lnL>
                    <a:lnR w="12700">
                      <a:solidFill>
                        <a:schemeClr val="accent2"/>
                      </a:solidFill>
                    </a:lnR>
                    <a:lnT w="25400">
                      <a:solidFill>
                        <a:schemeClr val="accent2"/>
                      </a:solidFill>
                    </a:lnT>
                    <a:lnB w="12700">
                      <a:solidFill>
                        <a:schemeClr val="accent2"/>
                      </a:solidFill>
                    </a:lnB>
                    <a:solidFill>
                      <a:schemeClr val="accent2">
                        <a:alpha val="19999"/>
                      </a:schemeClr>
                    </a:solidFill>
                  </a:tcPr>
                </a:tc>
                <a:extLst>
                  <a:ext uri="{0D108BD9-81ED-4DB2-BD59-A6C34878D82A}">
                    <a16:rowId xmlns:a16="http://schemas.microsoft.com/office/drawing/2014/main" val="10001"/>
                  </a:ext>
                </a:extLst>
              </a:tr>
              <a:tr h="639762">
                <a:tc>
                  <a:txBody>
                    <a:bodyPr/>
                    <a:lstStyle/>
                    <a:p>
                      <a:pPr algn="l">
                        <a:defRPr sz="1800"/>
                      </a:pPr>
                      <a:r>
                        <a:t>Student Instructional Support Personnel</a:t>
                      </a:r>
                    </a:p>
                  </a:txBody>
                  <a:tcPr marL="45720" marR="45720" horzOverflow="overflow">
                    <a:lnL w="12700">
                      <a:solidFill>
                        <a:schemeClr val="accent2"/>
                      </a:solidFill>
                    </a:lnL>
                    <a:lnR w="12700">
                      <a:solidFill>
                        <a:schemeClr val="accent2"/>
                      </a:solidFill>
                    </a:lnR>
                    <a:lnT w="12700">
                      <a:solidFill>
                        <a:schemeClr val="accent2"/>
                      </a:solidFill>
                    </a:lnT>
                    <a:lnB w="12700">
                      <a:solidFill>
                        <a:schemeClr val="accent2"/>
                      </a:solidFill>
                    </a:lnB>
                    <a:noFill/>
                  </a:tcPr>
                </a:tc>
                <a:tc>
                  <a:txBody>
                    <a:bodyPr/>
                    <a:lstStyle/>
                    <a:p>
                      <a:pPr algn="l">
                        <a:defRPr sz="1800"/>
                      </a:pPr>
                      <a:r>
                        <a:t>Facilities and Maintenance Staff</a:t>
                      </a:r>
                    </a:p>
                  </a:txBody>
                  <a:tcPr marL="45720" marR="45720" horzOverflow="overflow">
                    <a:lnL w="12700">
                      <a:solidFill>
                        <a:schemeClr val="accent2"/>
                      </a:solidFill>
                    </a:lnL>
                    <a:lnR w="12700">
                      <a:solidFill>
                        <a:schemeClr val="accent2"/>
                      </a:solidFill>
                    </a:lnR>
                    <a:lnT w="12700">
                      <a:solidFill>
                        <a:schemeClr val="accent2"/>
                      </a:solidFill>
                    </a:lnT>
                    <a:lnB w="12700">
                      <a:solidFill>
                        <a:schemeClr val="accent2"/>
                      </a:solidFill>
                    </a:lnB>
                    <a:noFill/>
                  </a:tcPr>
                </a:tc>
                <a:extLst>
                  <a:ext uri="{0D108BD9-81ED-4DB2-BD59-A6C34878D82A}">
                    <a16:rowId xmlns:a16="http://schemas.microsoft.com/office/drawing/2014/main" val="10002"/>
                  </a:ext>
                </a:extLst>
              </a:tr>
              <a:tr h="371475">
                <a:tc>
                  <a:txBody>
                    <a:bodyPr/>
                    <a:lstStyle/>
                    <a:p>
                      <a:pPr algn="l">
                        <a:defRPr sz="1800"/>
                      </a:pPr>
                      <a:r>
                        <a:t>Transportation Staff</a:t>
                      </a:r>
                    </a:p>
                  </a:txBody>
                  <a:tcPr marL="45720" marR="45720" horzOverflow="overflow">
                    <a:lnL w="12700">
                      <a:solidFill>
                        <a:schemeClr val="accent2"/>
                      </a:solidFill>
                    </a:lnL>
                    <a:lnR w="12700">
                      <a:solidFill>
                        <a:schemeClr val="accent2"/>
                      </a:solidFill>
                    </a:lnR>
                    <a:lnT w="12700">
                      <a:solidFill>
                        <a:schemeClr val="accent2"/>
                      </a:solidFill>
                    </a:lnT>
                    <a:lnB w="12700">
                      <a:solidFill>
                        <a:schemeClr val="accent2"/>
                      </a:solidFill>
                    </a:lnB>
                    <a:solidFill>
                      <a:schemeClr val="accent2">
                        <a:alpha val="19999"/>
                      </a:schemeClr>
                    </a:solidFill>
                  </a:tcPr>
                </a:tc>
                <a:tc>
                  <a:txBody>
                    <a:bodyPr/>
                    <a:lstStyle/>
                    <a:p>
                      <a:pPr algn="l">
                        <a:defRPr sz="1800"/>
                      </a:pPr>
                      <a:r>
                        <a:t>Everyone!</a:t>
                      </a:r>
                    </a:p>
                  </a:txBody>
                  <a:tcPr marL="45720" marR="45720" horzOverflow="overflow">
                    <a:lnL w="12700">
                      <a:solidFill>
                        <a:schemeClr val="accent2"/>
                      </a:solidFill>
                    </a:lnL>
                    <a:lnR w="12700">
                      <a:solidFill>
                        <a:schemeClr val="accent2"/>
                      </a:solidFill>
                    </a:lnR>
                    <a:lnT w="12700">
                      <a:solidFill>
                        <a:schemeClr val="accent2"/>
                      </a:solidFill>
                    </a:lnT>
                    <a:lnB w="12700">
                      <a:solidFill>
                        <a:schemeClr val="accent2"/>
                      </a:solidFill>
                    </a:lnB>
                    <a:solidFill>
                      <a:schemeClr val="accent2">
                        <a:alpha val="19999"/>
                      </a:schemeClr>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idx="4294967295"/>
          </p:nvPr>
        </p:nvSpPr>
        <p:spPr>
          <a:xfrm>
            <a:off x="1371600" y="1600200"/>
            <a:ext cx="7620000" cy="990600"/>
          </a:xfrm>
          <a:prstGeom prst="rect">
            <a:avLst/>
          </a:prstGeom>
          <a:extLst>
            <a:ext uri="{C572A759-6A51-4108-AA02-DFA0A04FC94B}">
              <ma14:wrappingTextBoxFlag xmlns="" xmlns:ma14="http://schemas.microsoft.com/office/mac/drawingml/2011/main" val="1"/>
            </a:ext>
          </a:extLst>
        </p:spPr>
        <p:txBody>
          <a:bodyPr>
            <a:normAutofit/>
          </a:bodyPr>
          <a:lstStyle>
            <a:lvl1pPr>
              <a:defRPr>
                <a:solidFill>
                  <a:srgbClr val="FFFFFF"/>
                </a:solidFill>
              </a:defRPr>
            </a:lvl1pPr>
          </a:lstStyle>
          <a:p>
            <a:r>
              <a:t>Signs and Symptoms</a:t>
            </a:r>
          </a:p>
        </p:txBody>
      </p:sp>
      <p:pic>
        <p:nvPicPr>
          <p:cNvPr id="144" name="image.png"/>
          <p:cNvPicPr>
            <a:picLocks noChangeAspect="1"/>
          </p:cNvPicPr>
          <p:nvPr/>
        </p:nvPicPr>
        <p:blipFill>
          <a:blip r:embed="rId3" cstate="print">
            <a:extLst/>
          </a:blip>
          <a:stretch>
            <a:fillRect/>
          </a:stretch>
        </p:blipFill>
        <p:spPr>
          <a:xfrm>
            <a:off x="1524000" y="2590800"/>
            <a:ext cx="6096000" cy="4078288"/>
          </a:xfrm>
          <a:prstGeom prst="rect">
            <a:avLst/>
          </a:prstGeom>
          <a:ln w="12700">
            <a:miter lim="400000"/>
          </a:ln>
        </p:spPr>
      </p:pic>
      <p:pic>
        <p:nvPicPr>
          <p:cNvPr id="145" name="image.jpg"/>
          <p:cNvPicPr>
            <a:picLocks noChangeAspect="1"/>
          </p:cNvPicPr>
          <p:nvPr/>
        </p:nvPicPr>
        <p:blipFill>
          <a:blip r:embed="rId4" cstate="print">
            <a:extLst/>
          </a:blip>
          <a:stretch>
            <a:fillRect/>
          </a:stretch>
        </p:blipFill>
        <p:spPr>
          <a:xfrm>
            <a:off x="7620000" y="228600"/>
            <a:ext cx="1295400" cy="1295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idx="4294967295"/>
          </p:nvPr>
        </p:nvSpPr>
        <p:spPr>
          <a:xfrm>
            <a:off x="380999" y="228600"/>
            <a:ext cx="8763002" cy="990600"/>
          </a:xfrm>
          <a:prstGeom prst="rect">
            <a:avLst/>
          </a:prstGeom>
          <a:extLst>
            <a:ext uri="{C572A759-6A51-4108-AA02-DFA0A04FC94B}">
              <ma14:wrappingTextBoxFlag xmlns="" xmlns:ma14="http://schemas.microsoft.com/office/mac/drawingml/2011/main" val="1"/>
            </a:ext>
          </a:extLst>
        </p:spPr>
        <p:txBody>
          <a:bodyPr>
            <a:normAutofit/>
          </a:bodyPr>
          <a:lstStyle/>
          <a:p>
            <a:r>
              <a:t>What does it look like?</a:t>
            </a:r>
          </a:p>
        </p:txBody>
      </p:sp>
      <p:sp>
        <p:nvSpPr>
          <p:cNvPr id="148" name="Shape 148"/>
          <p:cNvSpPr>
            <a:spLocks noGrp="1"/>
          </p:cNvSpPr>
          <p:nvPr>
            <p:ph type="body" idx="4294967295"/>
          </p:nvPr>
        </p:nvSpPr>
        <p:spPr>
          <a:xfrm>
            <a:off x="612775" y="1600200"/>
            <a:ext cx="8153400" cy="5181600"/>
          </a:xfrm>
          <a:prstGeom prst="rect">
            <a:avLst/>
          </a:prstGeom>
          <a:extLst>
            <a:ext uri="{C572A759-6A51-4108-AA02-DFA0A04FC94B}">
              <ma14:wrappingTextBoxFlag xmlns="" xmlns:ma14="http://schemas.microsoft.com/office/mac/drawingml/2011/main" val="1"/>
            </a:ext>
          </a:extLst>
        </p:spPr>
        <p:txBody>
          <a:bodyPr>
            <a:normAutofit/>
          </a:bodyPr>
          <a:lstStyle/>
          <a:p>
            <a:pPr marL="0" indent="0">
              <a:lnSpc>
                <a:spcPct val="90000"/>
              </a:lnSpc>
              <a:buSzTx/>
              <a:buNone/>
              <a:defRPr sz="2700"/>
            </a:pPr>
            <a:endParaRPr/>
          </a:p>
          <a:p>
            <a:pPr marL="0" indent="0">
              <a:lnSpc>
                <a:spcPct val="90000"/>
              </a:lnSpc>
              <a:buSzTx/>
              <a:buNone/>
              <a:defRPr sz="2700"/>
            </a:pPr>
            <a:r>
              <a:t>Mild Allergic Reaction:</a:t>
            </a:r>
          </a:p>
          <a:p>
            <a:pPr marL="0" indent="0">
              <a:lnSpc>
                <a:spcPct val="90000"/>
              </a:lnSpc>
              <a:buChar char="▪"/>
              <a:defRPr sz="2700"/>
            </a:pPr>
            <a:endParaRPr/>
          </a:p>
          <a:p>
            <a:pPr marL="0" indent="0">
              <a:lnSpc>
                <a:spcPct val="90000"/>
              </a:lnSpc>
              <a:buChar char="▪"/>
              <a:defRPr sz="2700" b="1"/>
            </a:pPr>
            <a:r>
              <a:t>MOUTH</a:t>
            </a:r>
            <a:r>
              <a:rPr b="0"/>
              <a:t>: 		Itchy mouth </a:t>
            </a:r>
          </a:p>
          <a:p>
            <a:pPr marL="0" indent="0">
              <a:lnSpc>
                <a:spcPct val="90000"/>
              </a:lnSpc>
              <a:buChar char="▪"/>
              <a:defRPr sz="2700" b="1"/>
            </a:pPr>
            <a:r>
              <a:t>SKIN</a:t>
            </a:r>
            <a:r>
              <a:rPr b="0"/>
              <a:t>: 		A few hives around mouth/face, 			mild itch </a:t>
            </a:r>
          </a:p>
          <a:p>
            <a:pPr marL="0" indent="0">
              <a:lnSpc>
                <a:spcPct val="90000"/>
              </a:lnSpc>
              <a:buChar char="▪"/>
              <a:defRPr sz="2700" b="1"/>
            </a:pPr>
            <a:r>
              <a:t>ABDOMINAL AREA/ STOMACH</a:t>
            </a:r>
            <a:r>
              <a:rPr b="0"/>
              <a:t>:   </a:t>
            </a:r>
          </a:p>
          <a:p>
            <a:pPr marL="0" indent="0">
              <a:lnSpc>
                <a:spcPct val="90000"/>
              </a:lnSpc>
              <a:buSzTx/>
              <a:buNone/>
              <a:defRPr sz="2700"/>
            </a:pPr>
            <a:r>
              <a:t>			Mild nausea/discomfort </a:t>
            </a:r>
          </a:p>
          <a:p>
            <a:pPr marL="0" indent="0">
              <a:lnSpc>
                <a:spcPct val="90000"/>
              </a:lnSpc>
              <a:buChar char="▪"/>
              <a:defRPr sz="2700"/>
            </a:pPr>
            <a:endParaRPr/>
          </a:p>
          <a:p>
            <a:pPr marL="0" indent="0">
              <a:lnSpc>
                <a:spcPct val="90000"/>
              </a:lnSpc>
              <a:buChar char="▪"/>
              <a:defRPr sz="2700"/>
            </a:pPr>
            <a:endParaRPr/>
          </a:p>
          <a:p>
            <a:pPr marL="0" lvl="1" indent="0" algn="r">
              <a:lnSpc>
                <a:spcPct val="90000"/>
              </a:lnSpc>
              <a:buSzTx/>
              <a:buNone/>
              <a:defRPr sz="1300" b="1">
                <a:latin typeface="Segoe UI Semibold"/>
                <a:ea typeface="Segoe UI Semibold"/>
                <a:cs typeface="Segoe UI Semibold"/>
                <a:sym typeface="Segoe UI Semibold"/>
              </a:defRPr>
            </a:pPr>
            <a:r>
              <a:t>FARE, 2015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What does it look like?</a:t>
            </a:r>
          </a:p>
        </p:txBody>
      </p:sp>
      <p:sp>
        <p:nvSpPr>
          <p:cNvPr id="151" name="Shape 151"/>
          <p:cNvSpPr>
            <a:spLocks noGrp="1"/>
          </p:cNvSpPr>
          <p:nvPr>
            <p:ph type="body" idx="4294967295"/>
          </p:nvPr>
        </p:nvSpPr>
        <p:spPr>
          <a:xfrm>
            <a:off x="612775" y="1600200"/>
            <a:ext cx="8150225" cy="5257800"/>
          </a:xfrm>
          <a:prstGeom prst="rect">
            <a:avLst/>
          </a:prstGeom>
          <a:extLst>
            <a:ext uri="{C572A759-6A51-4108-AA02-DFA0A04FC94B}">
              <ma14:wrappingTextBoxFlag xmlns="" xmlns:ma14="http://schemas.microsoft.com/office/mac/drawingml/2011/main" val="1"/>
            </a:ext>
          </a:extLst>
        </p:spPr>
        <p:txBody>
          <a:bodyPr>
            <a:normAutofit/>
          </a:bodyPr>
          <a:lstStyle/>
          <a:p>
            <a:pPr marL="0" indent="0" defTabSz="850391">
              <a:lnSpc>
                <a:spcPct val="90000"/>
              </a:lnSpc>
              <a:spcBef>
                <a:spcPts val="600"/>
              </a:spcBef>
              <a:buSzTx/>
              <a:buNone/>
              <a:defRPr sz="2697"/>
            </a:pPr>
            <a:r>
              <a:t>Anaphylaxis:  </a:t>
            </a:r>
            <a:r>
              <a:rPr b="1"/>
              <a:t>Any </a:t>
            </a:r>
            <a:r>
              <a:rPr b="1">
                <a:solidFill>
                  <a:srgbClr val="C00000"/>
                </a:solidFill>
              </a:rPr>
              <a:t>SEVERE SYMPTOMS</a:t>
            </a:r>
            <a:r>
              <a:rPr b="1"/>
              <a:t> after suspected or known ingestion or exposure: </a:t>
            </a:r>
          </a:p>
          <a:p>
            <a:pPr marL="0" indent="0" defTabSz="850391">
              <a:lnSpc>
                <a:spcPct val="90000"/>
              </a:lnSpc>
              <a:spcBef>
                <a:spcPts val="600"/>
              </a:spcBef>
              <a:buChar char="▪"/>
              <a:defRPr sz="2697" b="1"/>
            </a:pPr>
            <a:r>
              <a:t>One or more </a:t>
            </a:r>
            <a:r>
              <a:rPr b="0"/>
              <a:t>of the following: </a:t>
            </a:r>
          </a:p>
          <a:p>
            <a:pPr marL="594979" lvl="1" indent="-253936" defTabSz="850391">
              <a:lnSpc>
                <a:spcPct val="90000"/>
              </a:lnSpc>
              <a:spcBef>
                <a:spcPts val="400"/>
              </a:spcBef>
              <a:buClr>
                <a:srgbClr val="00538E"/>
              </a:buClr>
              <a:buChar char="▪"/>
              <a:defRPr sz="2418" b="1"/>
            </a:pPr>
            <a:r>
              <a:t>LUNG</a:t>
            </a:r>
            <a:r>
              <a:rPr b="0"/>
              <a:t>: 	Short of breath, wheezing, repetitive cough </a:t>
            </a:r>
          </a:p>
          <a:p>
            <a:pPr marL="594979" lvl="1" indent="-253936" defTabSz="850391">
              <a:lnSpc>
                <a:spcPct val="90000"/>
              </a:lnSpc>
              <a:spcBef>
                <a:spcPts val="400"/>
              </a:spcBef>
              <a:buClr>
                <a:srgbClr val="00538E"/>
              </a:buClr>
              <a:buChar char="▪"/>
              <a:defRPr sz="2418" b="1"/>
            </a:pPr>
            <a:r>
              <a:t>HEART</a:t>
            </a:r>
            <a:r>
              <a:rPr b="0"/>
              <a:t>:  Pale, blue, faint, weak pulse, dizzy, confused </a:t>
            </a:r>
          </a:p>
          <a:p>
            <a:pPr marL="594979" lvl="1" indent="-253936" defTabSz="850391">
              <a:lnSpc>
                <a:spcPct val="90000"/>
              </a:lnSpc>
              <a:spcBef>
                <a:spcPts val="400"/>
              </a:spcBef>
              <a:buClr>
                <a:srgbClr val="00538E"/>
              </a:buClr>
              <a:buChar char="▪"/>
              <a:defRPr sz="2418" b="1"/>
            </a:pPr>
            <a:r>
              <a:t>THROAT</a:t>
            </a:r>
            <a:r>
              <a:rPr b="0"/>
              <a:t>: Tight, hoarse, trouble breathing /swallowing </a:t>
            </a:r>
          </a:p>
          <a:p>
            <a:pPr marL="594979" lvl="1" indent="-253936" defTabSz="850391">
              <a:lnSpc>
                <a:spcPct val="90000"/>
              </a:lnSpc>
              <a:spcBef>
                <a:spcPts val="400"/>
              </a:spcBef>
              <a:buClr>
                <a:srgbClr val="00538E"/>
              </a:buClr>
              <a:buChar char="▪"/>
              <a:defRPr sz="2418" b="1"/>
            </a:pPr>
            <a:r>
              <a:t>MOUTH</a:t>
            </a:r>
            <a:r>
              <a:rPr b="0"/>
              <a:t>: Obstructive swelling (tongue and/or lips) </a:t>
            </a:r>
          </a:p>
          <a:p>
            <a:pPr marL="594979" lvl="1" indent="-253936" defTabSz="850391">
              <a:lnSpc>
                <a:spcPct val="90000"/>
              </a:lnSpc>
              <a:spcBef>
                <a:spcPts val="400"/>
              </a:spcBef>
              <a:buClr>
                <a:srgbClr val="00538E"/>
              </a:buClr>
              <a:buChar char="▪"/>
              <a:defRPr sz="2418" b="1"/>
            </a:pPr>
            <a:r>
              <a:t>SKIN</a:t>
            </a:r>
            <a:r>
              <a:rPr b="0"/>
              <a:t>: 	 Many hives over body 		</a:t>
            </a:r>
          </a:p>
          <a:p>
            <a:pPr marL="253936" lvl="1" indent="87106" algn="r" defTabSz="850391">
              <a:lnSpc>
                <a:spcPct val="90000"/>
              </a:lnSpc>
              <a:spcBef>
                <a:spcPts val="400"/>
              </a:spcBef>
              <a:buSzTx/>
              <a:buNone/>
              <a:defRPr sz="1302" b="1">
                <a:latin typeface="Segoe UI Semibold"/>
                <a:ea typeface="Segoe UI Semibold"/>
                <a:cs typeface="Segoe UI Semibold"/>
                <a:sym typeface="Segoe UI Semibold"/>
              </a:defRPr>
            </a:pPr>
            <a:r>
              <a:t>FARE, 2015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What does it look like?</a:t>
            </a:r>
          </a:p>
        </p:txBody>
      </p:sp>
      <p:sp>
        <p:nvSpPr>
          <p:cNvPr id="154" name="Shape 154"/>
          <p:cNvSpPr>
            <a:spLocks noGrp="1"/>
          </p:cNvSpPr>
          <p:nvPr>
            <p:ph type="body" idx="4294967295"/>
          </p:nvPr>
        </p:nvSpPr>
        <p:spPr>
          <a:xfrm>
            <a:off x="612775" y="1600200"/>
            <a:ext cx="8153400" cy="5257800"/>
          </a:xfrm>
          <a:prstGeom prst="rect">
            <a:avLst/>
          </a:prstGeom>
          <a:extLst>
            <a:ext uri="{C572A759-6A51-4108-AA02-DFA0A04FC94B}">
              <ma14:wrappingTextBoxFlag xmlns="" xmlns:ma14="http://schemas.microsoft.com/office/mac/drawingml/2011/main" val="1"/>
            </a:ext>
          </a:extLst>
        </p:spPr>
        <p:txBody>
          <a:bodyPr>
            <a:normAutofit/>
          </a:bodyPr>
          <a:lstStyle/>
          <a:p>
            <a:pPr marL="0" indent="0" defTabSz="877823">
              <a:spcBef>
                <a:spcPts val="600"/>
              </a:spcBef>
              <a:buSzTx/>
              <a:buNone/>
              <a:defRPr sz="2592"/>
            </a:pPr>
            <a:r>
              <a:t>Anaphylaxis:  </a:t>
            </a:r>
            <a:r>
              <a:rPr b="1"/>
              <a:t>Any </a:t>
            </a:r>
            <a:r>
              <a:rPr b="1">
                <a:solidFill>
                  <a:srgbClr val="C00000"/>
                </a:solidFill>
              </a:rPr>
              <a:t>SEVERE SYMPTOMS </a:t>
            </a:r>
            <a:r>
              <a:rPr b="1"/>
              <a:t>after suspected or known ingestion or exposure: </a:t>
            </a:r>
          </a:p>
          <a:p>
            <a:pPr marL="0" indent="0" defTabSz="877823">
              <a:spcBef>
                <a:spcPts val="600"/>
              </a:spcBef>
              <a:buChar char="▪"/>
              <a:defRPr sz="2592"/>
            </a:pPr>
            <a:r>
              <a:t>Or </a:t>
            </a:r>
            <a:r>
              <a:rPr b="1"/>
              <a:t>combination </a:t>
            </a:r>
            <a:r>
              <a:t>of symptoms from different body areas: </a:t>
            </a:r>
          </a:p>
          <a:p>
            <a:pPr marL="614172" lvl="1" indent="-262127" defTabSz="877823">
              <a:spcBef>
                <a:spcPts val="400"/>
              </a:spcBef>
              <a:buClr>
                <a:srgbClr val="00538E"/>
              </a:buClr>
              <a:buChar char="▪"/>
              <a:defRPr sz="2496" b="1"/>
            </a:pPr>
            <a:r>
              <a:t>SKIN</a:t>
            </a:r>
            <a:r>
              <a:rPr b="0"/>
              <a:t>: Hives, itchy rashes, swelling (e.g., eyes, lips) </a:t>
            </a:r>
          </a:p>
          <a:p>
            <a:pPr marL="614172" lvl="1" indent="-262127" defTabSz="877823">
              <a:spcBef>
                <a:spcPts val="400"/>
              </a:spcBef>
              <a:buClr>
                <a:srgbClr val="00538E"/>
              </a:buClr>
              <a:buChar char="▪"/>
              <a:defRPr sz="2496" b="1"/>
            </a:pPr>
            <a:r>
              <a:t>ABDOMINAL AREA/ STOMACH</a:t>
            </a:r>
            <a:r>
              <a:rPr b="0"/>
              <a:t>: Vomiting, diarrhea, crampy pain </a:t>
            </a:r>
          </a:p>
          <a:p>
            <a:pPr marL="614172" lvl="1" indent="-262127" defTabSz="877823">
              <a:spcBef>
                <a:spcPts val="400"/>
              </a:spcBef>
              <a:buClr>
                <a:srgbClr val="00538E"/>
              </a:buClr>
              <a:buChar char="▪"/>
              <a:defRPr sz="2304" b="1"/>
            </a:pPr>
            <a:r>
              <a:t>HEENT: </a:t>
            </a:r>
            <a:r>
              <a:rPr b="0"/>
              <a:t>Runny nose, sneezing, swollen eyes, phlegmy throat</a:t>
            </a:r>
          </a:p>
          <a:p>
            <a:pPr marL="614172" lvl="1" indent="-262127" defTabSz="877823">
              <a:spcBef>
                <a:spcPts val="400"/>
              </a:spcBef>
              <a:buClr>
                <a:srgbClr val="00538E"/>
              </a:buClr>
              <a:buChar char="▪"/>
              <a:defRPr sz="2304" b="1"/>
            </a:pPr>
            <a:r>
              <a:t>OTHER</a:t>
            </a:r>
            <a:r>
              <a:rPr b="0"/>
              <a:t>: Confusion, agitation, feeling of impending doom</a:t>
            </a:r>
          </a:p>
          <a:p>
            <a:pPr marL="262127" lvl="1" indent="89915" algn="r" defTabSz="877823">
              <a:spcBef>
                <a:spcPts val="400"/>
              </a:spcBef>
              <a:buSzTx/>
              <a:buNone/>
              <a:defRPr sz="1344" b="1">
                <a:latin typeface="Segoe UI Semibold"/>
                <a:ea typeface="Segoe UI Semibold"/>
                <a:cs typeface="Segoe UI Semibold"/>
                <a:sym typeface="Segoe UI Semibold"/>
              </a:defRPr>
            </a:pPr>
            <a:r>
              <a:t>FARE, 2015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Get Trained 2016 Updates</a:t>
            </a:r>
          </a:p>
        </p:txBody>
      </p:sp>
      <p:sp>
        <p:nvSpPr>
          <p:cNvPr id="3" name="Text Placeholder 2"/>
          <p:cNvSpPr>
            <a:spLocks noGrp="1"/>
          </p:cNvSpPr>
          <p:nvPr>
            <p:ph type="body" idx="1"/>
          </p:nvPr>
        </p:nvSpPr>
        <p:spPr>
          <a:xfrm>
            <a:off x="612775" y="1600201"/>
            <a:ext cx="8153400" cy="3048000"/>
          </a:xfrm>
        </p:spPr>
        <p:txBody>
          <a:bodyPr/>
          <a:lstStyle/>
          <a:p>
            <a:pPr>
              <a:buNone/>
            </a:pPr>
            <a:r>
              <a:rPr lang="en-US" dirty="0"/>
              <a:t>   Information in this presentation was reviewed and updated in August 2016 by:</a:t>
            </a:r>
          </a:p>
          <a:p>
            <a:endParaRPr lang="en-US" dirty="0"/>
          </a:p>
          <a:p>
            <a:pPr algn="ctr">
              <a:buNone/>
            </a:pPr>
            <a:r>
              <a:rPr lang="en-US" dirty="0"/>
              <a:t> Mary Blackborow, MSN, RN</a:t>
            </a:r>
          </a:p>
          <a:p>
            <a:pPr algn="ctr">
              <a:buNone/>
            </a:pPr>
            <a:r>
              <a:rPr lang="en-US" dirty="0"/>
              <a:t> Cathy </a:t>
            </a:r>
            <a:r>
              <a:rPr lang="en-US" dirty="0" err="1"/>
              <a:t>Grano</a:t>
            </a:r>
            <a:r>
              <a:rPr lang="en-US" dirty="0"/>
              <a:t>, MSN, RN,CSN</a:t>
            </a:r>
          </a:p>
          <a:p>
            <a:endParaRPr lang="en-US" dirty="0"/>
          </a:p>
        </p:txBody>
      </p:sp>
      <p:pic>
        <p:nvPicPr>
          <p:cNvPr id="4" name="image.jpg"/>
          <p:cNvPicPr>
            <a:picLocks noChangeAspect="1"/>
          </p:cNvPicPr>
          <p:nvPr/>
        </p:nvPicPr>
        <p:blipFill>
          <a:blip r:embed="rId2" cstate="print">
            <a:extLst/>
          </a:blip>
          <a:stretch>
            <a:fillRect/>
          </a:stretch>
        </p:blipFill>
        <p:spPr>
          <a:xfrm>
            <a:off x="0" y="5410200"/>
            <a:ext cx="1524000" cy="117763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How will I know what to do?</a:t>
            </a:r>
          </a:p>
        </p:txBody>
      </p:sp>
      <p:sp>
        <p:nvSpPr>
          <p:cNvPr id="157" name="Shape 157"/>
          <p:cNvSpPr>
            <a:spLocks noGrp="1"/>
          </p:cNvSpPr>
          <p:nvPr>
            <p:ph type="body" idx="4294967295"/>
          </p:nvPr>
        </p:nvSpPr>
        <p:spPr>
          <a:xfrm>
            <a:off x="612775" y="1600200"/>
            <a:ext cx="8153400" cy="5029200"/>
          </a:xfrm>
          <a:prstGeom prst="rect">
            <a:avLst/>
          </a:prstGeom>
          <a:extLst>
            <a:ext uri="{C572A759-6A51-4108-AA02-DFA0A04FC94B}">
              <ma14:wrappingTextBoxFlag xmlns="" xmlns:ma14="http://schemas.microsoft.com/office/mac/drawingml/2011/main" val="1"/>
            </a:ext>
          </a:extLst>
        </p:spPr>
        <p:txBody>
          <a:bodyPr>
            <a:normAutofit/>
          </a:bodyPr>
          <a:lstStyle/>
          <a:p>
            <a:pPr marL="287178" indent="-287178" defTabSz="822959">
              <a:lnSpc>
                <a:spcPct val="90000"/>
              </a:lnSpc>
              <a:spcBef>
                <a:spcPts val="600"/>
              </a:spcBef>
              <a:buChar char="▪"/>
              <a:defRPr sz="2250"/>
            </a:pPr>
            <a:r>
              <a:t>School Nurse will develop an Emergency Care Plan for students with a diagnosed allergy</a:t>
            </a:r>
          </a:p>
          <a:p>
            <a:pPr marL="287178" indent="-287178" defTabSz="822959">
              <a:lnSpc>
                <a:spcPct val="90000"/>
              </a:lnSpc>
              <a:spcBef>
                <a:spcPts val="600"/>
              </a:spcBef>
              <a:buChar char="▪"/>
              <a:defRPr sz="2250"/>
            </a:pPr>
            <a:r>
              <a:t>Includes steps to follow</a:t>
            </a:r>
          </a:p>
          <a:p>
            <a:pPr marL="287178" indent="-287178" defTabSz="822959">
              <a:lnSpc>
                <a:spcPct val="90000"/>
              </a:lnSpc>
              <a:spcBef>
                <a:spcPts val="600"/>
              </a:spcBef>
              <a:buChar char="▪"/>
              <a:defRPr sz="2250"/>
            </a:pPr>
            <a:r>
              <a:t>Should be reviewed regularly</a:t>
            </a:r>
          </a:p>
          <a:p>
            <a:pPr marL="575786" lvl="1" indent="-245745" defTabSz="822959">
              <a:lnSpc>
                <a:spcPct val="90000"/>
              </a:lnSpc>
              <a:spcBef>
                <a:spcPts val="400"/>
              </a:spcBef>
              <a:buClr>
                <a:srgbClr val="00538E"/>
              </a:buClr>
              <a:buChar char="▪"/>
              <a:defRPr sz="1979"/>
            </a:pPr>
            <a:r>
              <a:t>Includes information from the healthcare provider/allergist</a:t>
            </a:r>
          </a:p>
          <a:p>
            <a:pPr marL="575786" lvl="1" indent="-245745" defTabSz="822959">
              <a:lnSpc>
                <a:spcPct val="90000"/>
              </a:lnSpc>
              <a:spcBef>
                <a:spcPts val="400"/>
              </a:spcBef>
              <a:buClr>
                <a:srgbClr val="00538E"/>
              </a:buClr>
              <a:buChar char="▪"/>
              <a:defRPr sz="1979"/>
            </a:pPr>
            <a:r>
              <a:t>Use school protocol if available</a:t>
            </a:r>
          </a:p>
          <a:p>
            <a:pPr marL="287178" indent="-287178" defTabSz="822959">
              <a:lnSpc>
                <a:spcPct val="90000"/>
              </a:lnSpc>
              <a:spcBef>
                <a:spcPts val="600"/>
              </a:spcBef>
              <a:buChar char="▪"/>
              <a:defRPr sz="2250"/>
            </a:pPr>
            <a:r>
              <a:t>Ask: Are signs and symptoms of possible anaphylaxis present and was there an exposure to a possible trigger?</a:t>
            </a:r>
          </a:p>
          <a:p>
            <a:pPr marL="287178" indent="-287178" defTabSz="822959">
              <a:lnSpc>
                <a:spcPct val="90000"/>
              </a:lnSpc>
              <a:spcBef>
                <a:spcPts val="600"/>
              </a:spcBef>
              <a:buChar char="▪"/>
              <a:defRPr sz="2250"/>
            </a:pPr>
            <a:endParaRPr/>
          </a:p>
          <a:p>
            <a:pPr marL="287178" indent="-287178" defTabSz="822959">
              <a:lnSpc>
                <a:spcPct val="90000"/>
              </a:lnSpc>
              <a:spcBef>
                <a:spcPts val="600"/>
              </a:spcBef>
              <a:buChar char="▪"/>
              <a:defRPr sz="2250"/>
            </a:pPr>
            <a:r>
              <a:t>But be ready to respond if a child doesn’t have a plan</a:t>
            </a:r>
          </a:p>
          <a:p>
            <a:pPr marL="287178" indent="-287178" algn="ctr" defTabSz="822959">
              <a:lnSpc>
                <a:spcPct val="90000"/>
              </a:lnSpc>
              <a:spcBef>
                <a:spcPts val="600"/>
              </a:spcBef>
              <a:buSzTx/>
              <a:buNone/>
              <a:defRPr sz="3059">
                <a:solidFill>
                  <a:srgbClr val="C00000"/>
                </a:solidFill>
                <a:latin typeface="Segoe Print"/>
                <a:ea typeface="Segoe Print"/>
                <a:cs typeface="Segoe Print"/>
                <a:sym typeface="Segoe Print"/>
              </a:defRPr>
            </a:pPr>
            <a:r>
              <a:t>Be prepared to act!</a:t>
            </a:r>
          </a:p>
        </p:txBody>
      </p:sp>
      <p:sp>
        <p:nvSpPr>
          <p:cNvPr id="158" name="Shape 158"/>
          <p:cNvSpPr/>
          <p:nvPr/>
        </p:nvSpPr>
        <p:spPr>
          <a:xfrm>
            <a:off x="7220994" y="6326187"/>
            <a:ext cx="1467394" cy="3073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365125" algn="r">
              <a:defRPr sz="1400" b="1">
                <a:latin typeface="Segoe UI Semibold"/>
                <a:ea typeface="Segoe UI Semibold"/>
                <a:cs typeface="Segoe UI Semibold"/>
                <a:sym typeface="Segoe UI Semibold"/>
              </a:defRPr>
            </a:pPr>
            <a:r>
              <a:t>NASN, 2014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idx="4294967295"/>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defTabSz="832104">
              <a:defRPr sz="3640"/>
            </a:lvl1pPr>
          </a:lstStyle>
          <a:p>
            <a:r>
              <a:t>Allergy Action/Emergency Care Plan</a:t>
            </a:r>
          </a:p>
        </p:txBody>
      </p:sp>
      <p:sp>
        <p:nvSpPr>
          <p:cNvPr id="161" name="Shape 161"/>
          <p:cNvSpPr/>
          <p:nvPr/>
        </p:nvSpPr>
        <p:spPr>
          <a:xfrm>
            <a:off x="2746774" y="6324600"/>
            <a:ext cx="1437876" cy="3073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365125" algn="r">
              <a:defRPr sz="1400" b="1">
                <a:latin typeface="Segoe UI Semibold"/>
                <a:ea typeface="Segoe UI Semibold"/>
                <a:cs typeface="Segoe UI Semibold"/>
                <a:sym typeface="Segoe UI Semibold"/>
              </a:defRPr>
            </a:pPr>
            <a:r>
              <a:t>FARE, 2014</a:t>
            </a:r>
          </a:p>
        </p:txBody>
      </p:sp>
      <p:sp>
        <p:nvSpPr>
          <p:cNvPr id="162" name="Shape 162"/>
          <p:cNvSpPr/>
          <p:nvPr/>
        </p:nvSpPr>
        <p:spPr>
          <a:xfrm>
            <a:off x="612775" y="1600200"/>
            <a:ext cx="3502025" cy="51460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319087" indent="-319087">
              <a:spcBef>
                <a:spcPts val="700"/>
              </a:spcBef>
              <a:buClr>
                <a:srgbClr val="C00000"/>
              </a:buClr>
              <a:buSzPct val="60000"/>
              <a:buFont typeface="Wingdings"/>
              <a:buChar char="▪"/>
              <a:defRPr sz="2400"/>
            </a:pPr>
            <a:r>
              <a:t>Individual – specific to the student</a:t>
            </a:r>
          </a:p>
          <a:p>
            <a:pPr marL="319087" indent="-319087">
              <a:spcBef>
                <a:spcPts val="700"/>
              </a:spcBef>
              <a:buClr>
                <a:srgbClr val="C00000"/>
              </a:buClr>
              <a:buSzPct val="60000"/>
              <a:buFont typeface="Wingdings"/>
              <a:buChar char="▪"/>
              <a:defRPr sz="2400"/>
            </a:pPr>
            <a:r>
              <a:t>Plan should be shared with school staff responsible for care</a:t>
            </a:r>
          </a:p>
          <a:p>
            <a:pPr marL="319087" indent="-319087">
              <a:spcBef>
                <a:spcPts val="700"/>
              </a:spcBef>
              <a:buClr>
                <a:srgbClr val="C00000"/>
              </a:buClr>
              <a:buSzPct val="60000"/>
              <a:buFont typeface="Wingdings"/>
              <a:buChar char="▪"/>
              <a:defRPr sz="2400"/>
            </a:pPr>
            <a:r>
              <a:t>Information should be treated with care </a:t>
            </a:r>
          </a:p>
          <a:p>
            <a:pPr marL="319087" indent="-319087">
              <a:spcBef>
                <a:spcPts val="700"/>
              </a:spcBef>
              <a:buClr>
                <a:srgbClr val="C00000"/>
              </a:buClr>
              <a:buSzPct val="60000"/>
              <a:buFont typeface="Wingdings"/>
              <a:buChar char="▪"/>
              <a:defRPr sz="2400">
                <a:solidFill>
                  <a:srgbClr val="C00000"/>
                </a:solidFill>
              </a:defRPr>
            </a:pPr>
            <a:r>
              <a:t>Everyone should know where medication is and HOW TO REACT</a:t>
            </a:r>
          </a:p>
        </p:txBody>
      </p:sp>
      <p:pic>
        <p:nvPicPr>
          <p:cNvPr id="163" name="image.png"/>
          <p:cNvPicPr>
            <a:picLocks noChangeAspect="1"/>
          </p:cNvPicPr>
          <p:nvPr/>
        </p:nvPicPr>
        <p:blipFill>
          <a:blip r:embed="rId3" cstate="print">
            <a:extLst/>
          </a:blip>
          <a:stretch>
            <a:fillRect/>
          </a:stretch>
        </p:blipFill>
        <p:spPr>
          <a:xfrm>
            <a:off x="4419600" y="1139825"/>
            <a:ext cx="4418013" cy="571817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image.tif"/>
          <p:cNvPicPr>
            <a:picLocks noChangeAspect="1"/>
          </p:cNvPicPr>
          <p:nvPr/>
        </p:nvPicPr>
        <p:blipFill>
          <a:blip r:embed="rId3" cstate="print">
            <a:extLst/>
          </a:blip>
          <a:stretch>
            <a:fillRect/>
          </a:stretch>
        </p:blipFill>
        <p:spPr>
          <a:xfrm>
            <a:off x="609600" y="2895600"/>
            <a:ext cx="2474913" cy="3203575"/>
          </a:xfrm>
          <a:prstGeom prst="rect">
            <a:avLst/>
          </a:prstGeom>
          <a:ln w="12700">
            <a:miter lim="400000"/>
          </a:ln>
        </p:spPr>
      </p:pic>
      <p:sp>
        <p:nvSpPr>
          <p:cNvPr id="166" name="Shape 166"/>
          <p:cNvSpPr>
            <a:spLocks noGrp="1"/>
          </p:cNvSpPr>
          <p:nvPr>
            <p:ph type="title" idx="4294967295"/>
          </p:nvPr>
        </p:nvSpPr>
        <p:spPr>
          <a:xfrm>
            <a:off x="1371600" y="1600200"/>
            <a:ext cx="7620000" cy="990600"/>
          </a:xfrm>
          <a:prstGeom prst="rect">
            <a:avLst/>
          </a:prstGeom>
          <a:extLst>
            <a:ext uri="{C572A759-6A51-4108-AA02-DFA0A04FC94B}">
              <ma14:wrappingTextBoxFlag xmlns="" xmlns:ma14="http://schemas.microsoft.com/office/mac/drawingml/2011/main" val="1"/>
            </a:ext>
          </a:extLst>
        </p:spPr>
        <p:txBody>
          <a:bodyPr>
            <a:normAutofit/>
          </a:bodyPr>
          <a:lstStyle>
            <a:lvl1pPr>
              <a:defRPr>
                <a:solidFill>
                  <a:srgbClr val="FFFFFF"/>
                </a:solidFill>
              </a:defRPr>
            </a:lvl1pPr>
          </a:lstStyle>
          <a:p>
            <a:r>
              <a:t>Epinephrine Administration</a:t>
            </a:r>
          </a:p>
        </p:txBody>
      </p:sp>
      <p:pic>
        <p:nvPicPr>
          <p:cNvPr id="167" name="image.png"/>
          <p:cNvPicPr>
            <a:picLocks noChangeAspect="1"/>
          </p:cNvPicPr>
          <p:nvPr/>
        </p:nvPicPr>
        <p:blipFill>
          <a:blip r:embed="rId4" cstate="print">
            <a:extLst/>
          </a:blip>
          <a:stretch>
            <a:fillRect/>
          </a:stretch>
        </p:blipFill>
        <p:spPr>
          <a:xfrm>
            <a:off x="2212975" y="2962275"/>
            <a:ext cx="5181600" cy="2901950"/>
          </a:xfrm>
          <a:prstGeom prst="rect">
            <a:avLst/>
          </a:prstGeom>
          <a:ln w="12700">
            <a:miter lim="400000"/>
          </a:ln>
        </p:spPr>
      </p:pic>
      <p:pic>
        <p:nvPicPr>
          <p:cNvPr id="168" name="image.jpg"/>
          <p:cNvPicPr>
            <a:picLocks noChangeAspect="1"/>
          </p:cNvPicPr>
          <p:nvPr/>
        </p:nvPicPr>
        <p:blipFill>
          <a:blip r:embed="rId5" cstate="print">
            <a:extLst/>
          </a:blip>
          <a:stretch>
            <a:fillRect/>
          </a:stretch>
        </p:blipFill>
        <p:spPr>
          <a:xfrm>
            <a:off x="7620000" y="228600"/>
            <a:ext cx="1295400" cy="1295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US"/>
              <a:t>Epinephrine</a:t>
            </a:r>
          </a:p>
        </p:txBody>
      </p:sp>
      <p:sp>
        <p:nvSpPr>
          <p:cNvPr id="3" name="Content Placeholder 2"/>
          <p:cNvSpPr>
            <a:spLocks noGrp="1"/>
          </p:cNvSpPr>
          <p:nvPr>
            <p:ph sz="quarter" idx="1"/>
          </p:nvPr>
        </p:nvSpPr>
        <p:spPr>
          <a:xfrm>
            <a:off x="612775" y="1676400"/>
            <a:ext cx="8153400" cy="5181600"/>
          </a:xfrm>
        </p:spPr>
        <p:txBody>
          <a:bodyPr>
            <a:normAutofit/>
          </a:bodyPr>
          <a:lstStyle/>
          <a:p>
            <a:pPr marL="320040" indent="-320040" eaLnBrk="1" fontAlgn="auto" hangingPunct="1">
              <a:spcAft>
                <a:spcPts val="0"/>
              </a:spcAft>
              <a:buFont typeface="Wingdings"/>
              <a:buChar char=""/>
              <a:defRPr/>
            </a:pPr>
            <a:r>
              <a:rPr lang="en-US" dirty="0">
                <a:solidFill>
                  <a:schemeClr val="accent1"/>
                </a:solidFill>
              </a:rPr>
              <a:t>Epinephrine</a:t>
            </a:r>
            <a:r>
              <a:rPr lang="en-US" dirty="0"/>
              <a:t> is the drug of choice for anaphylaxis</a:t>
            </a:r>
          </a:p>
          <a:p>
            <a:pPr marL="320040" indent="-320040" eaLnBrk="1" fontAlgn="auto" hangingPunct="1">
              <a:spcAft>
                <a:spcPts val="0"/>
              </a:spcAft>
              <a:buFont typeface="Wingdings"/>
              <a:buChar char=""/>
              <a:defRPr/>
            </a:pPr>
            <a:r>
              <a:rPr lang="en-US" dirty="0"/>
              <a:t>Should be administered PROMPTLY </a:t>
            </a:r>
          </a:p>
          <a:p>
            <a:pPr lvl="1" eaLnBrk="1" fontAlgn="auto" hangingPunct="1">
              <a:spcAft>
                <a:spcPts val="0"/>
              </a:spcAft>
              <a:defRPr/>
            </a:pPr>
            <a:r>
              <a:rPr lang="en-US" dirty="0"/>
              <a:t>Some protocols call for epinephrine to be administered </a:t>
            </a:r>
            <a:r>
              <a:rPr lang="en-US" dirty="0">
                <a:solidFill>
                  <a:schemeClr val="accent1"/>
                </a:solidFill>
              </a:rPr>
              <a:t>with</a:t>
            </a:r>
            <a:r>
              <a:rPr lang="en-US" dirty="0"/>
              <a:t> or </a:t>
            </a:r>
            <a:r>
              <a:rPr lang="en-US" dirty="0">
                <a:solidFill>
                  <a:schemeClr val="accent1"/>
                </a:solidFill>
              </a:rPr>
              <a:t>without</a:t>
            </a:r>
            <a:r>
              <a:rPr lang="en-US" dirty="0"/>
              <a:t> symptoms</a:t>
            </a:r>
          </a:p>
          <a:p>
            <a:pPr marL="320040" indent="-320040" eaLnBrk="1" fontAlgn="auto" hangingPunct="1">
              <a:spcAft>
                <a:spcPts val="0"/>
              </a:spcAft>
              <a:buFont typeface="Wingdings"/>
              <a:buChar char=""/>
              <a:defRPr/>
            </a:pPr>
            <a:r>
              <a:rPr lang="en-US" b="1" dirty="0"/>
              <a:t>A delay in treatment can have devastating results</a:t>
            </a:r>
            <a:endParaRPr lang="en-US" sz="1800" b="1" dirty="0"/>
          </a:p>
          <a:p>
            <a:pPr marL="320040" lvl="2" indent="-320040" eaLnBrk="1" fontAlgn="auto" hangingPunct="1">
              <a:spcBef>
                <a:spcPts val="700"/>
              </a:spcBef>
              <a:spcAft>
                <a:spcPts val="0"/>
              </a:spcAft>
              <a:buSzPct val="60000"/>
              <a:buFont typeface="Wingdings"/>
              <a:buChar char=""/>
              <a:defRPr/>
            </a:pPr>
            <a:endParaRPr lang="en-US" sz="1800" dirty="0"/>
          </a:p>
          <a:p>
            <a:pPr marL="0" lvl="2" indent="0" algn="r" eaLnBrk="1" fontAlgn="auto" hangingPunct="1">
              <a:spcBef>
                <a:spcPts val="700"/>
              </a:spcBef>
              <a:spcAft>
                <a:spcPts val="0"/>
              </a:spcAft>
              <a:buSzPct val="60000"/>
              <a:buFont typeface="Wingdings" pitchFamily="2" charset="2"/>
              <a:buNone/>
              <a:defRPr/>
            </a:pPr>
            <a:r>
              <a:rPr lang="en-US" sz="1800" dirty="0">
                <a:latin typeface="+mj-lt"/>
              </a:rPr>
              <a:t>Robinson &amp; </a:t>
            </a:r>
            <a:r>
              <a:rPr lang="en-US" sz="1800" dirty="0" err="1">
                <a:latin typeface="+mj-lt"/>
              </a:rPr>
              <a:t>Ficca</a:t>
            </a:r>
            <a:r>
              <a:rPr lang="en-US" sz="1800" dirty="0">
                <a:latin typeface="+mj-lt"/>
              </a:rPr>
              <a:t>, 2011</a:t>
            </a:r>
          </a:p>
          <a:p>
            <a:pPr marL="0" lvl="2" indent="0" algn="r" eaLnBrk="1" fontAlgn="auto" hangingPunct="1">
              <a:spcBef>
                <a:spcPts val="700"/>
              </a:spcBef>
              <a:spcAft>
                <a:spcPts val="0"/>
              </a:spcAft>
              <a:buSzPct val="60000"/>
              <a:buFont typeface="Wingdings" pitchFamily="2" charset="2"/>
              <a:buNone/>
              <a:defRPr/>
            </a:pPr>
            <a:r>
              <a:rPr lang="en-US" sz="1800" dirty="0" err="1">
                <a:latin typeface="+mj-lt"/>
              </a:rPr>
              <a:t>Sicherer</a:t>
            </a:r>
            <a:r>
              <a:rPr lang="en-US" sz="1800" dirty="0">
                <a:latin typeface="+mj-lt"/>
              </a:rPr>
              <a:t> &amp; Simons, 2007</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idx="4294967295"/>
          </p:nvPr>
        </p:nvSpPr>
        <p:spPr>
          <a:xfrm>
            <a:off x="609600"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Epinephrine Auto-Injectors</a:t>
            </a:r>
          </a:p>
        </p:txBody>
      </p:sp>
      <p:sp>
        <p:nvSpPr>
          <p:cNvPr id="174" name="Shape 174"/>
          <p:cNvSpPr>
            <a:spLocks noGrp="1"/>
          </p:cNvSpPr>
          <p:nvPr>
            <p:ph type="body" sz="half" idx="4294967295"/>
          </p:nvPr>
        </p:nvSpPr>
        <p:spPr>
          <a:xfrm>
            <a:off x="381000" y="1589087"/>
            <a:ext cx="3886200" cy="5116513"/>
          </a:xfrm>
          <a:prstGeom prst="rect">
            <a:avLst/>
          </a:prstGeom>
          <a:extLst>
            <a:ext uri="{C572A759-6A51-4108-AA02-DFA0A04FC94B}">
              <ma14:wrappingTextBoxFlag xmlns="" xmlns:ma14="http://schemas.microsoft.com/office/mac/drawingml/2011/main" val="1"/>
            </a:ext>
          </a:extLst>
        </p:spPr>
        <p:txBody>
          <a:bodyPr>
            <a:normAutofit/>
          </a:bodyPr>
          <a:lstStyle/>
          <a:p>
            <a:pPr marL="303133" indent="-303133" defTabSz="868680">
              <a:lnSpc>
                <a:spcPct val="80000"/>
              </a:lnSpc>
              <a:spcBef>
                <a:spcPts val="600"/>
              </a:spcBef>
              <a:buChar char="▪"/>
              <a:defRPr sz="2660"/>
            </a:pPr>
            <a:r>
              <a:t>Epinephrine Auto-injectors are easy to use</a:t>
            </a:r>
          </a:p>
          <a:p>
            <a:pPr marL="303133" indent="-303133" defTabSz="868680">
              <a:lnSpc>
                <a:spcPct val="80000"/>
              </a:lnSpc>
              <a:spcBef>
                <a:spcPts val="600"/>
              </a:spcBef>
              <a:buChar char="▪"/>
              <a:defRPr sz="2660"/>
            </a:pPr>
            <a:r>
              <a:t>Come with instructions</a:t>
            </a:r>
          </a:p>
          <a:p>
            <a:pPr marL="607774" lvl="1" indent="-259397" defTabSz="868680">
              <a:lnSpc>
                <a:spcPct val="80000"/>
              </a:lnSpc>
              <a:spcBef>
                <a:spcPts val="400"/>
              </a:spcBef>
              <a:buClr>
                <a:srgbClr val="00538E"/>
              </a:buClr>
              <a:buFont typeface="Arial"/>
              <a:defRPr sz="2375"/>
            </a:pPr>
            <a:r>
              <a:t>Trainers available for practice use</a:t>
            </a:r>
          </a:p>
          <a:p>
            <a:pPr marL="259397" lvl="1" indent="88979" defTabSz="868680">
              <a:lnSpc>
                <a:spcPct val="80000"/>
              </a:lnSpc>
              <a:spcBef>
                <a:spcPts val="400"/>
              </a:spcBef>
              <a:buSzTx/>
              <a:buNone/>
              <a:defRPr sz="2375"/>
            </a:pPr>
            <a:endParaRPr/>
          </a:p>
          <a:p>
            <a:pPr marL="303133" indent="-303133" defTabSz="868680">
              <a:lnSpc>
                <a:spcPct val="80000"/>
              </a:lnSpc>
              <a:spcBef>
                <a:spcPts val="600"/>
              </a:spcBef>
              <a:buChar char="▪"/>
              <a:defRPr sz="2660"/>
            </a:pPr>
            <a:r>
              <a:t>Websites have video demonstrations – know  how to administer your student’s auto-injector!</a:t>
            </a:r>
          </a:p>
        </p:txBody>
      </p:sp>
      <p:graphicFrame>
        <p:nvGraphicFramePr>
          <p:cNvPr id="175" name="Table 175"/>
          <p:cNvGraphicFramePr/>
          <p:nvPr/>
        </p:nvGraphicFramePr>
        <p:xfrm>
          <a:off x="4419600" y="1676400"/>
          <a:ext cx="4267200" cy="4614861"/>
        </p:xfrm>
        <a:graphic>
          <a:graphicData uri="http://schemas.openxmlformats.org/drawingml/2006/table">
            <a:tbl>
              <a:tblPr>
                <a:tableStyleId>{4C3C2611-4C71-4FC5-86AE-919BDF0F9419}</a:tableStyleId>
              </a:tblPr>
              <a:tblGrid>
                <a:gridCol w="2133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1506537">
                <a:tc>
                  <a:txBody>
                    <a:bodyPr/>
                    <a:lstStyle/>
                    <a:p>
                      <a:pPr>
                        <a:defRPr sz="2000" b="1"/>
                      </a:pPr>
                      <a:r>
                        <a:t>Epi-Pen</a:t>
                      </a:r>
                      <a:r>
                        <a:rPr b="0" baseline="30000">
                          <a:latin typeface="Symbol"/>
                          <a:ea typeface="Symbol"/>
                          <a:cs typeface="Symbol"/>
                          <a:sym typeface="Symbol"/>
                        </a:rPr>
                        <a:t>®</a:t>
                      </a:r>
                      <a:r>
                        <a:t>  video</a:t>
                      </a:r>
                    </a:p>
                  </a:txBody>
                  <a:tcPr marL="45720" marR="45720" horzOverflow="overflow">
                    <a:lnL w="12700">
                      <a:solidFill>
                        <a:schemeClr val="accent2"/>
                      </a:solidFill>
                    </a:lnL>
                    <a:lnR w="12700">
                      <a:solidFill>
                        <a:schemeClr val="accent2"/>
                      </a:solidFill>
                    </a:lnR>
                    <a:lnT w="12700">
                      <a:solidFill>
                        <a:schemeClr val="accent2"/>
                      </a:solidFill>
                    </a:lnT>
                    <a:lnB w="12700">
                      <a:solidFill>
                        <a:schemeClr val="accent2"/>
                      </a:solidFill>
                    </a:lnB>
                    <a:solidFill>
                      <a:srgbClr val="EDF2F8"/>
                    </a:solidFill>
                  </a:tcPr>
                </a:tc>
                <a:tc>
                  <a:txBody>
                    <a:bodyPr/>
                    <a:lstStyle/>
                    <a:p>
                      <a:pPr>
                        <a:defRPr sz="1800"/>
                      </a:pPr>
                      <a:r>
                        <a:rPr u="sng">
                          <a:solidFill>
                            <a:srgbClr val="264C72"/>
                          </a:solidFill>
                          <a:uFill>
                            <a:solidFill>
                              <a:srgbClr val="264C72"/>
                            </a:solidFill>
                          </a:uFill>
                          <a:hlinkClick r:id="rId3"/>
                        </a:rPr>
                        <a:t>https://www.epipen.com/en/about-epipen/how-to-use-epipen</a:t>
                      </a:r>
                    </a:p>
                  </a:txBody>
                  <a:tcPr marL="45720" marR="45720" horzOverflow="overflow">
                    <a:lnL w="12700">
                      <a:solidFill>
                        <a:schemeClr val="accent2"/>
                      </a:solidFill>
                    </a:lnL>
                    <a:lnR w="12700">
                      <a:solidFill>
                        <a:schemeClr val="accent2"/>
                      </a:solidFill>
                    </a:lnR>
                    <a:lnT w="12700">
                      <a:solidFill>
                        <a:schemeClr val="accent2"/>
                      </a:solidFill>
                    </a:lnT>
                    <a:lnB w="12700">
                      <a:solidFill>
                        <a:schemeClr val="accent2"/>
                      </a:solidFill>
                    </a:lnB>
                    <a:solidFill>
                      <a:srgbClr val="EDF2F8"/>
                    </a:solidFill>
                  </a:tcPr>
                </a:tc>
                <a:extLst>
                  <a:ext uri="{0D108BD9-81ED-4DB2-BD59-A6C34878D82A}">
                    <a16:rowId xmlns:a16="http://schemas.microsoft.com/office/drawing/2014/main" val="10000"/>
                  </a:ext>
                </a:extLst>
              </a:tr>
              <a:tr h="1554162">
                <a:tc>
                  <a:txBody>
                    <a:bodyPr/>
                    <a:lstStyle/>
                    <a:p>
                      <a:pPr>
                        <a:defRPr sz="2000" b="1"/>
                      </a:pPr>
                      <a:r>
                        <a:t>Adrenaclick</a:t>
                      </a:r>
                      <a:r>
                        <a:rPr b="0" baseline="30000">
                          <a:latin typeface="Symbol"/>
                          <a:ea typeface="Symbol"/>
                          <a:cs typeface="Symbol"/>
                          <a:sym typeface="Symbol"/>
                        </a:rPr>
                        <a:t>®</a:t>
                      </a:r>
                    </a:p>
                  </a:txBody>
                  <a:tcPr marL="45720" marR="45720" horzOverflow="overflow">
                    <a:lnL w="12700">
                      <a:solidFill>
                        <a:schemeClr val="accent2"/>
                      </a:solidFill>
                    </a:lnL>
                    <a:lnR w="12700">
                      <a:solidFill>
                        <a:schemeClr val="accent2"/>
                      </a:solidFill>
                    </a:lnR>
                    <a:lnT w="12700">
                      <a:solidFill>
                        <a:schemeClr val="accent2"/>
                      </a:solidFill>
                    </a:lnT>
                    <a:lnB w="12700">
                      <a:solidFill>
                        <a:schemeClr val="accent2"/>
                      </a:solidFill>
                    </a:lnB>
                    <a:solidFill>
                      <a:srgbClr val="DAE4F0"/>
                    </a:solidFill>
                  </a:tcPr>
                </a:tc>
                <a:tc>
                  <a:txBody>
                    <a:bodyPr/>
                    <a:lstStyle/>
                    <a:p>
                      <a:pPr>
                        <a:defRPr sz="1600"/>
                      </a:pPr>
                      <a:r>
                        <a:rPr u="sng">
                          <a:solidFill>
                            <a:srgbClr val="264C72"/>
                          </a:solidFill>
                          <a:uFill>
                            <a:solidFill>
                              <a:srgbClr val="264C72"/>
                            </a:solidFill>
                          </a:uFill>
                          <a:hlinkClick r:id="rId4"/>
                        </a:rPr>
                        <a:t>http://www.adrenaclick.com/how_to_use_adrenaclick_epinephrine_injection_USP_auto_injector.php</a:t>
                      </a:r>
                    </a:p>
                  </a:txBody>
                  <a:tcPr marL="45720" marR="45720" horzOverflow="overflow">
                    <a:lnL w="12700">
                      <a:solidFill>
                        <a:schemeClr val="accent2"/>
                      </a:solidFill>
                    </a:lnL>
                    <a:lnR w="12700">
                      <a:solidFill>
                        <a:schemeClr val="accent2"/>
                      </a:solidFill>
                    </a:lnR>
                    <a:lnT w="12700">
                      <a:solidFill>
                        <a:schemeClr val="accent2"/>
                      </a:solidFill>
                    </a:lnT>
                    <a:lnB w="12700">
                      <a:solidFill>
                        <a:schemeClr val="accent2"/>
                      </a:solidFill>
                    </a:lnB>
                    <a:solidFill>
                      <a:srgbClr val="DAE4F0"/>
                    </a:solidFill>
                  </a:tcPr>
                </a:tc>
                <a:extLst>
                  <a:ext uri="{0D108BD9-81ED-4DB2-BD59-A6C34878D82A}">
                    <a16:rowId xmlns:a16="http://schemas.microsoft.com/office/drawing/2014/main" val="10001"/>
                  </a:ext>
                </a:extLst>
              </a:tr>
              <a:tr h="1554162">
                <a:tc>
                  <a:txBody>
                    <a:bodyPr/>
                    <a:lstStyle/>
                    <a:p>
                      <a:pPr>
                        <a:defRPr sz="1800"/>
                      </a:pPr>
                      <a:r>
                        <a:rPr sz="2000" b="1"/>
                        <a:t>Generic</a:t>
                      </a:r>
                    </a:p>
                  </a:txBody>
                  <a:tcPr marL="45720" marR="45720" horzOverflow="overflow">
                    <a:lnL w="12700">
                      <a:solidFill>
                        <a:schemeClr val="accent2"/>
                      </a:solidFill>
                    </a:lnL>
                    <a:lnR w="12700">
                      <a:solidFill>
                        <a:schemeClr val="accent2"/>
                      </a:solidFill>
                    </a:lnR>
                    <a:lnT w="12700">
                      <a:solidFill>
                        <a:schemeClr val="accent2"/>
                      </a:solidFill>
                    </a:lnT>
                    <a:lnB w="12700">
                      <a:solidFill>
                        <a:schemeClr val="accent2"/>
                      </a:solidFill>
                    </a:lnB>
                    <a:solidFill>
                      <a:srgbClr val="EDF2F8"/>
                    </a:solidFill>
                  </a:tcPr>
                </a:tc>
                <a:tc>
                  <a:txBody>
                    <a:bodyPr/>
                    <a:lstStyle/>
                    <a:p>
                      <a:pPr>
                        <a:defRPr sz="1600"/>
                      </a:pPr>
                      <a:r>
                        <a:rPr u="sng">
                          <a:solidFill>
                            <a:srgbClr val="264C72"/>
                          </a:solidFill>
                          <a:uFill>
                            <a:solidFill>
                              <a:srgbClr val="264C72"/>
                            </a:solidFill>
                          </a:uFill>
                          <a:hlinkClick r:id="rId5"/>
                        </a:rPr>
                        <a:t>http://www.epinephrineautoinject.com/how_to_use_epinephrine_injection_USP_auto_injector.php#</a:t>
                      </a:r>
                    </a:p>
                  </a:txBody>
                  <a:tcPr marL="45720" marR="45720" horzOverflow="overflow">
                    <a:lnL w="12700">
                      <a:solidFill>
                        <a:schemeClr val="accent2"/>
                      </a:solidFill>
                    </a:lnL>
                    <a:lnR w="12700">
                      <a:solidFill>
                        <a:schemeClr val="accent2"/>
                      </a:solidFill>
                    </a:lnR>
                    <a:lnT w="12700">
                      <a:solidFill>
                        <a:schemeClr val="accent2"/>
                      </a:solidFill>
                    </a:lnT>
                    <a:lnB w="12700">
                      <a:solidFill>
                        <a:schemeClr val="accent2"/>
                      </a:solidFill>
                    </a:lnB>
                    <a:solidFill>
                      <a:srgbClr val="EDF2F8"/>
                    </a:solidFill>
                  </a:tcPr>
                </a:tc>
                <a:extLst>
                  <a:ext uri="{0D108BD9-81ED-4DB2-BD59-A6C34878D82A}">
                    <a16:rowId xmlns:a16="http://schemas.microsoft.com/office/drawing/2014/main" val="10002"/>
                  </a:ext>
                </a:extLst>
              </a:tr>
            </a:tbl>
          </a:graphicData>
        </a:graphic>
      </p:graphicFrame>
      <p:sp>
        <p:nvSpPr>
          <p:cNvPr id="5" name="TextBox 4"/>
          <p:cNvSpPr txBox="1"/>
          <p:nvPr/>
        </p:nvSpPr>
        <p:spPr>
          <a:xfrm>
            <a:off x="304800" y="5562600"/>
            <a:ext cx="365760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Note: All </a:t>
            </a:r>
            <a:r>
              <a:rPr lang="en-US" dirty="0" err="1"/>
              <a:t>Auvi</a:t>
            </a:r>
            <a:r>
              <a:rPr lang="en-US" dirty="0"/>
              <a:t>-Q epinephrine injectors with expiration dates October 2015 – December 2016  were recalled from the market.</a:t>
            </a:r>
            <a:endParaRPr kumimoji="0" lang="en-US" sz="1800" b="0" i="0" u="none" strike="noStrike" cap="none" spc="0" normalizeH="0" baseline="0" dirty="0">
              <a:ln>
                <a:noFill/>
              </a:ln>
              <a:solidFill>
                <a:srgbClr val="000000"/>
              </a:solidFill>
              <a:effectLst/>
              <a:uFillTx/>
              <a:latin typeface="Segoe UI"/>
              <a:ea typeface="Segoe UI"/>
              <a:cs typeface="Segoe UI"/>
              <a:sym typeface="Segoe UI"/>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defTabSz="896111">
              <a:defRPr sz="3920"/>
            </a:lvl1pPr>
          </a:lstStyle>
          <a:p>
            <a:r>
              <a:t>General Auto-injector Instructions</a:t>
            </a:r>
          </a:p>
        </p:txBody>
      </p:sp>
      <p:sp>
        <p:nvSpPr>
          <p:cNvPr id="178" name="Shape 178"/>
          <p:cNvSpPr>
            <a:spLocks noGrp="1"/>
          </p:cNvSpPr>
          <p:nvPr>
            <p:ph type="body" idx="4294967295"/>
          </p:nvPr>
        </p:nvSpPr>
        <p:spPr>
          <a:xfrm>
            <a:off x="612775" y="1600200"/>
            <a:ext cx="8153400" cy="4724400"/>
          </a:xfrm>
          <a:prstGeom prst="rect">
            <a:avLst/>
          </a:prstGeom>
          <a:extLst>
            <a:ext uri="{C572A759-6A51-4108-AA02-DFA0A04FC94B}">
              <ma14:wrappingTextBoxFlag xmlns="" xmlns:ma14="http://schemas.microsoft.com/office/mac/drawingml/2011/main" val="1"/>
            </a:ext>
          </a:extLst>
        </p:spPr>
        <p:txBody>
          <a:bodyPr>
            <a:normAutofit/>
          </a:bodyPr>
          <a:lstStyle/>
          <a:p>
            <a:pPr>
              <a:lnSpc>
                <a:spcPct val="90000"/>
              </a:lnSpc>
              <a:buChar char="▪"/>
            </a:pPr>
            <a:r>
              <a:rPr dirty="0"/>
              <a:t>GET SPECIFIC DEMONSTRATION/TRAINING FROM YOUR SCHOOL NURSE</a:t>
            </a:r>
          </a:p>
          <a:p>
            <a:pPr marL="639762" lvl="1" indent="-273050">
              <a:lnSpc>
                <a:spcPct val="90000"/>
              </a:lnSpc>
              <a:spcBef>
                <a:spcPts val="500"/>
              </a:spcBef>
              <a:buClr>
                <a:srgbClr val="00538E"/>
              </a:buClr>
              <a:buChar char="▪"/>
              <a:defRPr sz="2600"/>
            </a:pPr>
            <a:r>
              <a:rPr dirty="0"/>
              <a:t>It is preferable to use training device from student’s brand of epinephrine auto-injector</a:t>
            </a:r>
          </a:p>
          <a:p>
            <a:pPr>
              <a:lnSpc>
                <a:spcPct val="90000"/>
              </a:lnSpc>
              <a:buChar char="▪"/>
            </a:pPr>
            <a:r>
              <a:rPr dirty="0"/>
              <a:t>Determine that the student requires epinephrine – use protocol or identify symptoms</a:t>
            </a:r>
          </a:p>
          <a:p>
            <a:pPr>
              <a:lnSpc>
                <a:spcPct val="90000"/>
              </a:lnSpc>
              <a:buChar char="▪"/>
            </a:pPr>
            <a:r>
              <a:rPr dirty="0"/>
              <a:t>Call 911 – have someone call EMS while you administer epinephrine </a:t>
            </a:r>
          </a:p>
          <a:p>
            <a:pPr>
              <a:lnSpc>
                <a:spcPct val="90000"/>
              </a:lnSpc>
              <a:buChar char="▪"/>
            </a:pPr>
            <a:r>
              <a:rPr dirty="0"/>
              <a:t>Check medication expiration date</a:t>
            </a:r>
          </a:p>
        </p:txBody>
      </p:sp>
      <p:sp>
        <p:nvSpPr>
          <p:cNvPr id="179" name="Shape 179"/>
          <p:cNvSpPr/>
          <p:nvPr/>
        </p:nvSpPr>
        <p:spPr>
          <a:xfrm>
            <a:off x="7220994" y="6326187"/>
            <a:ext cx="1467394" cy="3073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365125" algn="r">
              <a:defRPr sz="1400" b="1">
                <a:latin typeface="Segoe UI Semibold"/>
                <a:ea typeface="Segoe UI Semibold"/>
                <a:cs typeface="Segoe UI Semibold"/>
                <a:sym typeface="Segoe UI Semibold"/>
              </a:defRPr>
            </a:pPr>
            <a:r>
              <a:t>NASN, 2014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defTabSz="896111">
              <a:defRPr sz="3920"/>
            </a:lvl1pPr>
          </a:lstStyle>
          <a:p>
            <a:r>
              <a:t>General Auto-injector Instructions</a:t>
            </a:r>
          </a:p>
        </p:txBody>
      </p:sp>
      <p:graphicFrame>
        <p:nvGraphicFramePr>
          <p:cNvPr id="4" name="Diagram 3"/>
          <p:cNvGraphicFramePr/>
          <p:nvPr/>
        </p:nvGraphicFramePr>
        <p:xfrm>
          <a:off x="685800" y="1752600"/>
          <a:ext cx="7543800" cy="454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defRPr sz="4000"/>
            </a:lvl1pPr>
          </a:lstStyle>
          <a:p>
            <a:r>
              <a:t>Steps to Follow in an Emergency</a:t>
            </a:r>
          </a:p>
        </p:txBody>
      </p:sp>
      <p:sp>
        <p:nvSpPr>
          <p:cNvPr id="185" name="Shape 185"/>
          <p:cNvSpPr>
            <a:spLocks noGrp="1"/>
          </p:cNvSpPr>
          <p:nvPr>
            <p:ph type="body" idx="4294967295"/>
          </p:nvPr>
        </p:nvSpPr>
        <p:spPr>
          <a:xfrm>
            <a:off x="612775" y="1600200"/>
            <a:ext cx="8153400" cy="5029200"/>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marL="296751" indent="-296751" defTabSz="850391">
              <a:lnSpc>
                <a:spcPct val="90000"/>
              </a:lnSpc>
              <a:spcBef>
                <a:spcPts val="600"/>
              </a:spcBef>
              <a:buChar char="▪"/>
              <a:defRPr sz="2511"/>
            </a:pPr>
            <a:r>
              <a:rPr dirty="0"/>
              <a:t>Follow the building emergency response plan/protocol and:</a:t>
            </a:r>
            <a:endParaRPr sz="2883" dirty="0"/>
          </a:p>
          <a:p>
            <a:pPr marL="296751" indent="-296751" defTabSz="850391">
              <a:lnSpc>
                <a:spcPct val="90000"/>
              </a:lnSpc>
              <a:spcBef>
                <a:spcPts val="600"/>
              </a:spcBef>
              <a:buSzTx/>
              <a:buNone/>
              <a:defRPr sz="2511"/>
            </a:pPr>
            <a:r>
              <a:rPr dirty="0"/>
              <a:t>1. </a:t>
            </a:r>
            <a:r>
              <a:rPr b="1" dirty="0"/>
              <a:t>IMMEDIATELY ADMINISTER EPINEPHRINE 	AUTOINJECTOR PER STANDING ORDER:</a:t>
            </a:r>
            <a:endParaRPr lang="en-US" sz="2883" dirty="0"/>
          </a:p>
          <a:p>
            <a:pPr marL="648932" lvl="1" indent="-296751" defTabSz="850391">
              <a:lnSpc>
                <a:spcPct val="90000"/>
              </a:lnSpc>
              <a:spcBef>
                <a:spcPts val="600"/>
              </a:spcBef>
              <a:buSzTx/>
              <a:buFont typeface="Wingdings" pitchFamily="2" charset="2"/>
              <a:buChar char="ü"/>
              <a:defRPr sz="2511"/>
            </a:pPr>
            <a:r>
              <a:rPr lang="en-US" sz="2300" dirty="0"/>
              <a:t>0.15 mg of epinephrine for otherwise healthy young children weighing 10 to 25 kg (</a:t>
            </a:r>
            <a:r>
              <a:rPr lang="en-US" sz="2300" b="1" dirty="0"/>
              <a:t>22 - 55 lbs.</a:t>
            </a:r>
            <a:r>
              <a:rPr lang="en-US" sz="2300" dirty="0"/>
              <a:t>) </a:t>
            </a:r>
          </a:p>
          <a:p>
            <a:pPr lvl="1">
              <a:buFont typeface="Wingdings" pitchFamily="2" charset="2"/>
              <a:buChar char="ü"/>
            </a:pPr>
            <a:r>
              <a:rPr lang="en-US" sz="2300" dirty="0"/>
              <a:t>0.30 mg of epinephrine for those weighing 25 kg (</a:t>
            </a:r>
            <a:r>
              <a:rPr lang="en-US" sz="2300" b="1" dirty="0"/>
              <a:t>55 lbs.</a:t>
            </a:r>
            <a:r>
              <a:rPr lang="en-US" sz="2300" dirty="0"/>
              <a:t>) or more </a:t>
            </a:r>
          </a:p>
          <a:p>
            <a:pPr lvl="1">
              <a:buFont typeface="Wingdings" pitchFamily="2" charset="2"/>
              <a:buChar char="ü"/>
            </a:pPr>
            <a:r>
              <a:rPr lang="en-US" sz="2400" dirty="0"/>
              <a:t>Inject into middle outer side of upper leg, note time and site of injection (can be given through clothing)</a:t>
            </a:r>
            <a:endParaRPr lang="en-US" sz="2800" dirty="0"/>
          </a:p>
          <a:p>
            <a:pPr lvl="1">
              <a:buFont typeface="Wingdings" pitchFamily="2" charset="2"/>
              <a:buChar char="ü"/>
            </a:pPr>
            <a:r>
              <a:rPr lang="en-US" sz="2400" dirty="0"/>
              <a:t>Stay with student and monitor closely </a:t>
            </a:r>
            <a:endParaRPr lang="en-US" sz="2300" dirty="0"/>
          </a:p>
          <a:p>
            <a:pPr marL="296751" indent="-296751" defTabSz="850391">
              <a:lnSpc>
                <a:spcPct val="90000"/>
              </a:lnSpc>
              <a:spcBef>
                <a:spcPts val="600"/>
              </a:spcBef>
              <a:buSzTx/>
              <a:buNone/>
              <a:defRPr sz="2511"/>
            </a:pPr>
            <a:r>
              <a:rPr dirty="0"/>
              <a:t>2. Designate a person to call Emergency Medical 	System (911) and request ambulance with 	epinephrine</a:t>
            </a:r>
          </a:p>
        </p:txBody>
      </p:sp>
      <p:sp>
        <p:nvSpPr>
          <p:cNvPr id="186" name="Shape 186"/>
          <p:cNvSpPr/>
          <p:nvPr/>
        </p:nvSpPr>
        <p:spPr>
          <a:xfrm>
            <a:off x="3048000" y="4038600"/>
            <a:ext cx="4495800" cy="30777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1"/>
            <a:r>
              <a:rPr lang="en-US" sz="1400" dirty="0" err="1"/>
              <a:t>Sicherer</a:t>
            </a:r>
            <a:r>
              <a:rPr lang="en-US" sz="1400" dirty="0"/>
              <a:t>, Scott H. and Simons, Estelle R. , 2007</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defRPr sz="4000"/>
            </a:lvl1pPr>
          </a:lstStyle>
          <a:p>
            <a:r>
              <a:t>Steps to Follow in an Emergency</a:t>
            </a:r>
          </a:p>
        </p:txBody>
      </p:sp>
      <p:sp>
        <p:nvSpPr>
          <p:cNvPr id="189" name="Shape 189"/>
          <p:cNvSpPr>
            <a:spLocks noGrp="1"/>
          </p:cNvSpPr>
          <p:nvPr>
            <p:ph type="body" idx="4294967295"/>
          </p:nvPr>
        </p:nvSpPr>
        <p:spPr>
          <a:xfrm>
            <a:off x="612775" y="1600200"/>
            <a:ext cx="8153400" cy="5257800"/>
          </a:xfrm>
          <a:prstGeom prst="rect">
            <a:avLst/>
          </a:prstGeom>
          <a:extLst>
            <a:ext uri="{C572A759-6A51-4108-AA02-DFA0A04FC94B}">
              <ma14:wrappingTextBoxFlag xmlns="" xmlns:ma14="http://schemas.microsoft.com/office/mac/drawingml/2011/main" val="1"/>
            </a:ext>
          </a:extLst>
        </p:spPr>
        <p:txBody>
          <a:bodyPr>
            <a:normAutofit/>
          </a:bodyPr>
          <a:lstStyle/>
          <a:p>
            <a:pPr marL="0" indent="0" defTabSz="850391">
              <a:lnSpc>
                <a:spcPct val="90000"/>
              </a:lnSpc>
              <a:spcBef>
                <a:spcPts val="600"/>
              </a:spcBef>
              <a:buSzTx/>
              <a:buNone/>
              <a:defRPr sz="2418"/>
            </a:pPr>
            <a:r>
              <a:rPr dirty="0"/>
              <a:t>3. Designate a person to notify, school administration, school nurse and student’s emergency contact(s)</a:t>
            </a:r>
          </a:p>
          <a:p>
            <a:pPr marL="0" indent="0" defTabSz="850391">
              <a:lnSpc>
                <a:spcPct val="90000"/>
              </a:lnSpc>
              <a:spcBef>
                <a:spcPts val="600"/>
              </a:spcBef>
              <a:buChar char="▪"/>
              <a:defRPr sz="2418"/>
            </a:pPr>
            <a:r>
              <a:rPr dirty="0"/>
              <a:t>Stay with and observe student until EMS (ambulance) arrives. </a:t>
            </a:r>
          </a:p>
          <a:p>
            <a:pPr marL="0" indent="0" defTabSz="850391">
              <a:lnSpc>
                <a:spcPct val="90000"/>
              </a:lnSpc>
              <a:spcBef>
                <a:spcPts val="600"/>
              </a:spcBef>
              <a:buChar char="▪"/>
              <a:defRPr sz="2418"/>
            </a:pPr>
            <a:r>
              <a:rPr dirty="0"/>
              <a:t>Maintain airway, monitor circulation, start CPR as necessary.</a:t>
            </a:r>
          </a:p>
          <a:p>
            <a:pPr marL="0" indent="0" defTabSz="850391">
              <a:lnSpc>
                <a:spcPct val="90000"/>
              </a:lnSpc>
              <a:spcBef>
                <a:spcPts val="600"/>
              </a:spcBef>
              <a:buChar char="▪"/>
              <a:defRPr sz="2418"/>
            </a:pPr>
            <a:r>
              <a:rPr dirty="0"/>
              <a:t>Do not have the student rise to an upright position. </a:t>
            </a:r>
          </a:p>
          <a:p>
            <a:pPr marL="0" indent="0" defTabSz="850391">
              <a:lnSpc>
                <a:spcPct val="90000"/>
              </a:lnSpc>
              <a:spcBef>
                <a:spcPts val="600"/>
              </a:spcBef>
              <a:buChar char="▪"/>
              <a:defRPr sz="2418"/>
            </a:pPr>
            <a:r>
              <a:rPr dirty="0"/>
              <a:t>Consider lying on the back with legs elevated position, but alternative positioning is needed for vomiting (side lying, head to side) or difficulty breathing (sitting). </a:t>
            </a:r>
          </a:p>
          <a:p>
            <a:pPr marL="0" indent="0" defTabSz="850391">
              <a:lnSpc>
                <a:spcPct val="90000"/>
              </a:lnSpc>
              <a:spcBef>
                <a:spcPts val="600"/>
              </a:spcBef>
              <a:buChar char="▪"/>
              <a:defRPr sz="2418"/>
            </a:pPr>
            <a:r>
              <a:rPr dirty="0"/>
              <a:t>Observe for changes until EMS arrives.</a:t>
            </a:r>
          </a:p>
        </p:txBody>
      </p:sp>
      <p:sp>
        <p:nvSpPr>
          <p:cNvPr id="190" name="Shape 190"/>
          <p:cNvSpPr/>
          <p:nvPr/>
        </p:nvSpPr>
        <p:spPr>
          <a:xfrm>
            <a:off x="7220994" y="6326187"/>
            <a:ext cx="1467394" cy="3073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365125" algn="r">
              <a:defRPr sz="1400" b="1">
                <a:latin typeface="Segoe UI Semibold"/>
                <a:ea typeface="Segoe UI Semibold"/>
                <a:cs typeface="Segoe UI Semibold"/>
                <a:sym typeface="Segoe UI Semibold"/>
              </a:defRPr>
            </a:pPr>
            <a:r>
              <a:t>NASN, 2014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lvl1pPr>
              <a:defRPr sz="4000"/>
            </a:lvl1pPr>
          </a:lstStyle>
          <a:p>
            <a:r>
              <a:t>Steps to Follow in an Emergency</a:t>
            </a:r>
          </a:p>
        </p:txBody>
      </p:sp>
      <p:sp>
        <p:nvSpPr>
          <p:cNvPr id="193" name="Shape 193"/>
          <p:cNvSpPr>
            <a:spLocks noGrp="1"/>
          </p:cNvSpPr>
          <p:nvPr>
            <p:ph type="body" idx="4294967295"/>
          </p:nvPr>
        </p:nvSpPr>
        <p:spPr>
          <a:xfrm>
            <a:off x="612775" y="1600200"/>
            <a:ext cx="8153400" cy="5181600"/>
          </a:xfrm>
          <a:prstGeom prst="rect">
            <a:avLst/>
          </a:prstGeom>
          <a:extLst>
            <a:ext uri="{C572A759-6A51-4108-AA02-DFA0A04FC94B}">
              <ma14:wrappingTextBoxFlag xmlns="" xmlns:ma14="http://schemas.microsoft.com/office/mac/drawingml/2011/main" val="1"/>
            </a:ext>
          </a:extLst>
        </p:spPr>
        <p:txBody>
          <a:bodyPr>
            <a:normAutofit/>
          </a:bodyPr>
          <a:lstStyle/>
          <a:p>
            <a:pPr marL="296751" lvl="1" indent="-296751" defTabSz="850391">
              <a:spcBef>
                <a:spcPts val="600"/>
              </a:spcBef>
              <a:buSzPct val="60000"/>
              <a:buFont typeface="Wingdings"/>
              <a:buChar char="▪"/>
              <a:defRPr sz="2697" b="1">
                <a:solidFill>
                  <a:srgbClr val="C00000"/>
                </a:solidFill>
              </a:defRPr>
            </a:pPr>
            <a:r>
              <a:rPr dirty="0"/>
              <a:t>IF NO IMPROVEMENT OR IF SYMPTOMS WORSEN IN ABOUT 5 </a:t>
            </a:r>
            <a:r>
              <a:rPr lang="en-US" dirty="0"/>
              <a:t>-15 </a:t>
            </a:r>
            <a:r>
              <a:rPr dirty="0"/>
              <a:t>MINUTES,</a:t>
            </a:r>
            <a:r>
              <a:rPr lang="en-US" sz="1400" dirty="0"/>
              <a:t> </a:t>
            </a:r>
            <a:r>
              <a:rPr lang="en-US" sz="1400" dirty="0">
                <a:solidFill>
                  <a:schemeClr val="tx1"/>
                </a:solidFill>
              </a:rPr>
              <a:t>(NIAID-Sponsored Expert Panel, 2010)</a:t>
            </a:r>
          </a:p>
          <a:p>
            <a:pPr marL="296751" indent="-296751" defTabSz="850391">
              <a:spcBef>
                <a:spcPts val="600"/>
              </a:spcBef>
              <a:buChar char="▪"/>
              <a:defRPr sz="2697" b="1">
                <a:solidFill>
                  <a:srgbClr val="C00000"/>
                </a:solidFill>
              </a:defRPr>
            </a:pPr>
            <a:r>
              <a:rPr lang="en-US" sz="1050" dirty="0"/>
              <a:t> </a:t>
            </a:r>
            <a:r>
              <a:rPr dirty="0"/>
              <a:t>ADMINISTER A SECOND EPINEPHRINE DOSE</a:t>
            </a:r>
            <a:r>
              <a:rPr i="1" dirty="0"/>
              <a:t> according to local policy</a:t>
            </a:r>
          </a:p>
          <a:p>
            <a:pPr marL="296751" indent="-296751" defTabSz="850391">
              <a:spcBef>
                <a:spcPts val="600"/>
              </a:spcBef>
              <a:buChar char="▪"/>
              <a:defRPr sz="2604"/>
            </a:pPr>
            <a:r>
              <a:rPr dirty="0"/>
              <a:t>Provide EMS with identifying information, observed signs and symptoms, time epinephrine administered, used epinephrine </a:t>
            </a:r>
            <a:r>
              <a:rPr dirty="0" err="1"/>
              <a:t>autoinjector</a:t>
            </a:r>
            <a:r>
              <a:rPr dirty="0"/>
              <a:t> to take with to the hospital </a:t>
            </a:r>
          </a:p>
          <a:p>
            <a:pPr marL="296751" indent="-296751" defTabSz="850391">
              <a:spcBef>
                <a:spcPts val="600"/>
              </a:spcBef>
              <a:buChar char="▪"/>
              <a:defRPr sz="2604" b="1"/>
            </a:pPr>
            <a:r>
              <a:rPr dirty="0"/>
              <a:t>Transport to the Emergency Department via EMS even if symptoms seem to get better.  </a:t>
            </a:r>
          </a:p>
        </p:txBody>
      </p:sp>
      <p:sp>
        <p:nvSpPr>
          <p:cNvPr id="194" name="Shape 194"/>
          <p:cNvSpPr/>
          <p:nvPr/>
        </p:nvSpPr>
        <p:spPr>
          <a:xfrm>
            <a:off x="7220994" y="6326187"/>
            <a:ext cx="1467394" cy="3073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lvl="1" indent="365125" algn="r">
              <a:defRPr sz="1400" b="1">
                <a:latin typeface="Segoe UI Semibold"/>
                <a:ea typeface="Segoe UI Semibold"/>
                <a:cs typeface="Segoe UI Semibold"/>
                <a:sym typeface="Segoe UI Semibold"/>
              </a:defRPr>
            </a:pPr>
            <a:r>
              <a:rPr dirty="0"/>
              <a:t>NASN, 2014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body" sz="half" idx="4294967295"/>
          </p:nvPr>
        </p:nvSpPr>
        <p:spPr>
          <a:xfrm>
            <a:off x="609600" y="3581400"/>
            <a:ext cx="8077200" cy="1981200"/>
          </a:xfrm>
          <a:prstGeom prst="rect">
            <a:avLst/>
          </a:prstGeom>
          <a:extLst>
            <a:ext uri="{C572A759-6A51-4108-AA02-DFA0A04FC94B}">
              <ma14:wrappingTextBoxFlag xmlns="" xmlns:ma14="http://schemas.microsoft.com/office/mac/drawingml/2011/main" val="1"/>
            </a:ext>
          </a:extLst>
        </p:spPr>
        <p:txBody>
          <a:bodyPr anchor="ctr">
            <a:normAutofit/>
          </a:bodyPr>
          <a:lstStyle/>
          <a:p>
            <a:pPr marL="0" indent="0" algn="ctr" defTabSz="795527">
              <a:lnSpc>
                <a:spcPct val="90000"/>
              </a:lnSpc>
              <a:spcBef>
                <a:spcPts val="600"/>
              </a:spcBef>
              <a:buSzTx/>
              <a:buNone/>
              <a:defRPr sz="2262" b="1">
                <a:solidFill>
                  <a:srgbClr val="00538E"/>
                </a:solidFill>
                <a:latin typeface="Segoe UI Semibold"/>
                <a:ea typeface="Segoe UI Semibold"/>
                <a:cs typeface="Segoe UI Semibold"/>
                <a:sym typeface="Segoe UI Semibold"/>
              </a:defRPr>
            </a:pPr>
            <a:r>
              <a:t>It’s time for all school staff to </a:t>
            </a:r>
          </a:p>
          <a:p>
            <a:pPr marL="0" indent="0" algn="ctr" defTabSz="795527">
              <a:lnSpc>
                <a:spcPct val="90000"/>
              </a:lnSpc>
              <a:spcBef>
                <a:spcPts val="600"/>
              </a:spcBef>
              <a:buSzTx/>
              <a:buNone/>
              <a:defRPr sz="2784" b="1">
                <a:solidFill>
                  <a:srgbClr val="00538E"/>
                </a:solidFill>
                <a:latin typeface="Segoe UI Semibold"/>
                <a:ea typeface="Segoe UI Semibold"/>
                <a:cs typeface="Segoe UI Semibold"/>
                <a:sym typeface="Segoe UI Semibold"/>
              </a:defRPr>
            </a:pPr>
            <a:r>
              <a:t>GET TRAINED</a:t>
            </a:r>
          </a:p>
          <a:p>
            <a:pPr marL="0" indent="0" algn="ctr" defTabSz="795527">
              <a:lnSpc>
                <a:spcPct val="90000"/>
              </a:lnSpc>
              <a:spcBef>
                <a:spcPts val="600"/>
              </a:spcBef>
              <a:buSzTx/>
              <a:buNone/>
              <a:defRPr sz="2262" b="1">
                <a:solidFill>
                  <a:srgbClr val="00538E"/>
                </a:solidFill>
                <a:latin typeface="Segoe UI Semibold"/>
                <a:ea typeface="Segoe UI Semibold"/>
                <a:cs typeface="Segoe UI Semibold"/>
                <a:sym typeface="Segoe UI Semibold"/>
              </a:defRPr>
            </a:pPr>
            <a:r>
              <a:t>to administer an epinephrine auto-injector</a:t>
            </a:r>
          </a:p>
          <a:p>
            <a:pPr marL="0" indent="0" algn="ctr" defTabSz="795527">
              <a:lnSpc>
                <a:spcPct val="90000"/>
              </a:lnSpc>
              <a:spcBef>
                <a:spcPts val="600"/>
              </a:spcBef>
              <a:buSzTx/>
              <a:buNone/>
              <a:defRPr sz="2262" b="1">
                <a:solidFill>
                  <a:srgbClr val="00538E"/>
                </a:solidFill>
                <a:latin typeface="Segoe UI Semibold"/>
                <a:ea typeface="Segoe UI Semibold"/>
                <a:cs typeface="Segoe UI Semibold"/>
                <a:sym typeface="Segoe UI Semibold"/>
              </a:defRPr>
            </a:pPr>
            <a:r>
              <a:t>in an emergency!</a:t>
            </a:r>
          </a:p>
        </p:txBody>
      </p:sp>
      <p:sp>
        <p:nvSpPr>
          <p:cNvPr id="100" name="Shape 100"/>
          <p:cNvSpPr/>
          <p:nvPr/>
        </p:nvSpPr>
        <p:spPr>
          <a:xfrm>
            <a:off x="2438400" y="6281737"/>
            <a:ext cx="6532563" cy="36817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defRPr sz="1400">
                <a:solidFill>
                  <a:srgbClr val="FFFFFF"/>
                </a:solidFill>
                <a:latin typeface="Segoe Print"/>
                <a:ea typeface="Segoe Print"/>
                <a:cs typeface="Segoe Print"/>
                <a:sym typeface="Segoe Print"/>
              </a:defRPr>
            </a:lvl1pPr>
          </a:lstStyle>
          <a:p>
            <a:r>
              <a:t>This program is supported by an unrestricted grant from Mylan</a:t>
            </a:r>
          </a:p>
        </p:txBody>
      </p:sp>
      <p:pic>
        <p:nvPicPr>
          <p:cNvPr id="101" name="image.jpg"/>
          <p:cNvPicPr>
            <a:picLocks noChangeAspect="1"/>
          </p:cNvPicPr>
          <p:nvPr/>
        </p:nvPicPr>
        <p:blipFill>
          <a:blip r:embed="rId3" cstate="print">
            <a:extLst/>
          </a:blip>
          <a:stretch>
            <a:fillRect/>
          </a:stretch>
        </p:blipFill>
        <p:spPr>
          <a:xfrm>
            <a:off x="5334000" y="457200"/>
            <a:ext cx="2819400" cy="2819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Document and Debrief	</a:t>
            </a:r>
          </a:p>
        </p:txBody>
      </p:sp>
      <p:sp>
        <p:nvSpPr>
          <p:cNvPr id="197" name="Shape 197"/>
          <p:cNvSpPr>
            <a:spLocks noGrp="1"/>
          </p:cNvSpPr>
          <p:nvPr>
            <p:ph type="body" idx="4294967295"/>
          </p:nvPr>
        </p:nvSpPr>
        <p:spPr>
          <a:xfrm>
            <a:off x="612775" y="1600200"/>
            <a:ext cx="8153400" cy="5105400"/>
          </a:xfrm>
          <a:prstGeom prst="rect">
            <a:avLst/>
          </a:prstGeom>
          <a:extLst>
            <a:ext uri="{C572A759-6A51-4108-AA02-DFA0A04FC94B}">
              <ma14:wrappingTextBoxFlag xmlns="" xmlns:ma14="http://schemas.microsoft.com/office/mac/drawingml/2011/main" val="1"/>
            </a:ext>
          </a:extLst>
        </p:spPr>
        <p:txBody>
          <a:bodyPr>
            <a:normAutofit/>
          </a:bodyPr>
          <a:lstStyle/>
          <a:p>
            <a:pPr marL="299942" indent="-299942" defTabSz="859536">
              <a:spcBef>
                <a:spcPts val="600"/>
              </a:spcBef>
              <a:buChar char="▪"/>
              <a:defRPr sz="2726"/>
            </a:pPr>
            <a:r>
              <a:t>Discuss with the school nurse how to record that you gave an epinephrine auto-injector dose and the symptoms you witnessed</a:t>
            </a:r>
          </a:p>
          <a:p>
            <a:pPr marL="299942" indent="-299942" defTabSz="859536">
              <a:spcBef>
                <a:spcPts val="600"/>
              </a:spcBef>
              <a:buChar char="▪"/>
              <a:defRPr sz="2726"/>
            </a:pPr>
            <a:r>
              <a:t>Have a debriefing meeting with the nurse and school administration after giving an epinephrine auto-injector</a:t>
            </a:r>
          </a:p>
          <a:p>
            <a:pPr marL="601376" lvl="1" indent="-256666" defTabSz="859536">
              <a:spcBef>
                <a:spcPts val="400"/>
              </a:spcBef>
              <a:buClr>
                <a:srgbClr val="00538E"/>
              </a:buClr>
              <a:buChar char="▪"/>
              <a:defRPr sz="2444"/>
            </a:pPr>
            <a:r>
              <a:t>Talk about how response went</a:t>
            </a:r>
          </a:p>
          <a:p>
            <a:pPr marL="601376" lvl="1" indent="-256666" defTabSz="859536">
              <a:spcBef>
                <a:spcPts val="400"/>
              </a:spcBef>
              <a:buClr>
                <a:srgbClr val="00538E"/>
              </a:buClr>
              <a:buChar char="▪"/>
              <a:defRPr sz="2444"/>
            </a:pPr>
            <a:r>
              <a:t>Talk about feelings</a:t>
            </a:r>
          </a:p>
          <a:p>
            <a:pPr marL="601376" lvl="1" indent="-256666" defTabSz="859536">
              <a:spcBef>
                <a:spcPts val="400"/>
              </a:spcBef>
              <a:buClr>
                <a:srgbClr val="00538E"/>
              </a:buClr>
              <a:buChar char="▪"/>
              <a:defRPr sz="2444"/>
            </a:pPr>
            <a:r>
              <a:t>Talk about ways to improve in the future</a:t>
            </a:r>
          </a:p>
          <a:p>
            <a:pPr marL="601376" lvl="1" indent="-256666" defTabSz="859536">
              <a:spcBef>
                <a:spcPts val="400"/>
              </a:spcBef>
              <a:buClr>
                <a:srgbClr val="00538E"/>
              </a:buClr>
              <a:buChar char="▪"/>
              <a:defRPr sz="2444"/>
            </a:pPr>
            <a:endParaRPr/>
          </a:p>
          <a:p>
            <a:pPr marL="256666" lvl="1" indent="88042" algn="r" defTabSz="859536">
              <a:spcBef>
                <a:spcPts val="400"/>
              </a:spcBef>
              <a:buSzTx/>
              <a:buNone/>
              <a:defRPr sz="1316" b="1">
                <a:latin typeface="Segoe UI Semibold"/>
                <a:ea typeface="Segoe UI Semibold"/>
                <a:cs typeface="Segoe UI Semibold"/>
                <a:sym typeface="Segoe UI Semibold"/>
              </a:defRPr>
            </a:pPr>
            <a:r>
              <a:t>Robinson &amp; Ficca, 2011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You Can Do It!</a:t>
            </a:r>
          </a:p>
        </p:txBody>
      </p:sp>
      <p:sp>
        <p:nvSpPr>
          <p:cNvPr id="200" name="Shape 200"/>
          <p:cNvSpPr>
            <a:spLocks noGrp="1"/>
          </p:cNvSpPr>
          <p:nvPr>
            <p:ph type="body" idx="4294967295"/>
          </p:nvPr>
        </p:nvSpPr>
        <p:spPr>
          <a:xfrm>
            <a:off x="612775" y="1981200"/>
            <a:ext cx="8153400" cy="4114800"/>
          </a:xfrm>
          <a:prstGeom prst="rect">
            <a:avLst/>
          </a:prstGeom>
          <a:extLst>
            <a:ext uri="{C572A759-6A51-4108-AA02-DFA0A04FC94B}">
              <ma14:wrappingTextBoxFlag xmlns="" xmlns:ma14="http://schemas.microsoft.com/office/mac/drawingml/2011/main" val="1"/>
            </a:ext>
          </a:extLst>
        </p:spPr>
        <p:txBody>
          <a:bodyPr>
            <a:normAutofit/>
          </a:bodyPr>
          <a:lstStyle/>
          <a:p>
            <a:pPr>
              <a:buChar char="▪"/>
            </a:pPr>
            <a:r>
              <a:t>You know what to do when a student is having a life-threatening allergic reaction</a:t>
            </a:r>
          </a:p>
          <a:p>
            <a:pPr>
              <a:buChar char="▪"/>
            </a:pPr>
            <a:r>
              <a:t>You know how to give epinephrine</a:t>
            </a:r>
          </a:p>
          <a:p>
            <a:pPr>
              <a:buChar char="▪"/>
            </a:pPr>
            <a:endParaRPr/>
          </a:p>
          <a:p>
            <a:pPr>
              <a:buSzTx/>
              <a:buNone/>
              <a:defRPr>
                <a:solidFill>
                  <a:srgbClr val="C00000"/>
                </a:solidFill>
                <a:latin typeface="Segoe Print"/>
                <a:ea typeface="Segoe Print"/>
                <a:cs typeface="Segoe Print"/>
                <a:sym typeface="Segoe Print"/>
              </a:defRPr>
            </a:pPr>
            <a:r>
              <a:t>You know how to save </a:t>
            </a:r>
          </a:p>
          <a:p>
            <a:pPr>
              <a:buSzTx/>
              <a:buNone/>
              <a:defRPr>
                <a:solidFill>
                  <a:srgbClr val="C00000"/>
                </a:solidFill>
                <a:latin typeface="Segoe Print"/>
                <a:ea typeface="Segoe Print"/>
                <a:cs typeface="Segoe Print"/>
                <a:sym typeface="Segoe Print"/>
              </a:defRPr>
            </a:pPr>
            <a:r>
              <a:t>the lives of children </a:t>
            </a:r>
          </a:p>
          <a:p>
            <a:pPr>
              <a:buSzTx/>
              <a:buNone/>
              <a:defRPr>
                <a:solidFill>
                  <a:srgbClr val="C00000"/>
                </a:solidFill>
                <a:latin typeface="Segoe Print"/>
                <a:ea typeface="Segoe Print"/>
                <a:cs typeface="Segoe Print"/>
                <a:sym typeface="Segoe Print"/>
              </a:defRPr>
            </a:pPr>
            <a:r>
              <a:t>like Bianca!</a:t>
            </a:r>
          </a:p>
        </p:txBody>
      </p:sp>
      <p:grpSp>
        <p:nvGrpSpPr>
          <p:cNvPr id="203" name="Group 203"/>
          <p:cNvGrpSpPr/>
          <p:nvPr/>
        </p:nvGrpSpPr>
        <p:grpSpPr>
          <a:xfrm>
            <a:off x="4952999" y="3657600"/>
            <a:ext cx="3619502" cy="2686061"/>
            <a:chOff x="0" y="0"/>
            <a:chExt cx="3619500" cy="2686060"/>
          </a:xfrm>
        </p:grpSpPr>
        <p:pic>
          <p:nvPicPr>
            <p:cNvPr id="201" name="pretty face.jpg" descr="pretty face">
              <a:hlinkClick r:id="rId3"/>
            </p:cNvPr>
            <p:cNvPicPr>
              <a:picLocks noChangeAspect="1"/>
            </p:cNvPicPr>
            <p:nvPr/>
          </p:nvPicPr>
          <p:blipFill>
            <a:blip r:embed="rId4" cstate="print">
              <a:extLst/>
            </a:blip>
            <a:stretch>
              <a:fillRect/>
            </a:stretch>
          </p:blipFill>
          <p:spPr>
            <a:xfrm>
              <a:off x="304800" y="0"/>
              <a:ext cx="3314701" cy="2209801"/>
            </a:xfrm>
            <a:prstGeom prst="rect">
              <a:avLst/>
            </a:prstGeom>
            <a:ln w="57150" cap="flat">
              <a:solidFill>
                <a:srgbClr val="75A3D1"/>
              </a:solidFill>
              <a:prstDash val="solid"/>
              <a:round/>
            </a:ln>
            <a:effectLst>
              <a:outerShdw blurRad="50800" dist="38100" dir="2700000" rotWithShape="0">
                <a:srgbClr val="000000">
                  <a:alpha val="39999"/>
                </a:srgbClr>
              </a:outerShdw>
            </a:effectLst>
          </p:spPr>
        </p:pic>
        <p:sp>
          <p:nvSpPr>
            <p:cNvPr id="202" name="Shape 202"/>
            <p:cNvSpPr/>
            <p:nvPr/>
          </p:nvSpPr>
          <p:spPr>
            <a:xfrm>
              <a:off x="0" y="1981200"/>
              <a:ext cx="1752600" cy="704861"/>
            </a:xfrm>
            <a:prstGeom prst="rect">
              <a:avLst/>
            </a:prstGeom>
            <a:solidFill>
              <a:srgbClr val="FFFFFF"/>
            </a:solidFill>
            <a:ln w="38100" cap="flat">
              <a:solidFill>
                <a:srgbClr val="CC0000"/>
              </a:solidFill>
              <a:prstDash val="solid"/>
              <a:round/>
            </a:ln>
            <a:effectLst>
              <a:outerShdw blurRad="50800" dist="38100" dir="2700000" rotWithShape="0">
                <a:srgbClr val="000000">
                  <a:alpha val="39999"/>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2400"/>
                </a:spcBef>
                <a:defRPr sz="4000" i="1">
                  <a:latin typeface="Cambria"/>
                  <a:ea typeface="Cambria"/>
                  <a:cs typeface="Cambria"/>
                  <a:sym typeface="Cambria"/>
                </a:defRPr>
              </a:lvl1pPr>
            </a:lstStyle>
            <a:p>
              <a:r>
                <a:t>Bianca</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idx="4294967295"/>
          </p:nvPr>
        </p:nvSpPr>
        <p:spPr>
          <a:xfrm>
            <a:off x="1066800" y="914400"/>
            <a:ext cx="6934200" cy="2438400"/>
          </a:xfrm>
          <a:prstGeom prst="rect">
            <a:avLst/>
          </a:prstGeom>
          <a:extLst>
            <a:ext uri="{C572A759-6A51-4108-AA02-DFA0A04FC94B}">
              <ma14:wrappingTextBoxFlag xmlns="" xmlns:ma14="http://schemas.microsoft.com/office/mac/drawingml/2011/main" val="1"/>
            </a:ext>
          </a:extLst>
        </p:spPr>
        <p:txBody>
          <a:bodyPr anchor="b">
            <a:normAutofit/>
          </a:bodyPr>
          <a:lstStyle>
            <a:lvl1pPr algn="ctr">
              <a:defRPr>
                <a:solidFill>
                  <a:srgbClr val="00538E"/>
                </a:solidFill>
              </a:defRPr>
            </a:lvl1pPr>
          </a:lstStyle>
          <a:p>
            <a:r>
              <a:t>YOU'VE BEEN EMPOWERED TO SAVE A LIFE! </a:t>
            </a:r>
          </a:p>
        </p:txBody>
      </p:sp>
      <p:pic>
        <p:nvPicPr>
          <p:cNvPr id="206" name="image.jpg"/>
          <p:cNvPicPr>
            <a:picLocks noChangeAspect="1"/>
          </p:cNvPicPr>
          <p:nvPr/>
        </p:nvPicPr>
        <p:blipFill>
          <a:blip r:embed="rId3" cstate="print">
            <a:extLst/>
          </a:blip>
          <a:stretch>
            <a:fillRect/>
          </a:stretch>
        </p:blipFill>
        <p:spPr>
          <a:xfrm>
            <a:off x="2667000" y="3505200"/>
            <a:ext cx="3581400" cy="2371725"/>
          </a:xfrm>
          <a:prstGeom prst="rect">
            <a:avLst/>
          </a:prstGeom>
          <a:ln w="12700">
            <a:miter lim="400000"/>
          </a:ln>
          <a:effectLst>
            <a:outerShdw blurRad="292100" dist="139700" dir="2700000" rotWithShape="0">
              <a:srgbClr val="333333">
                <a:alpha val="64999"/>
              </a:srgbClr>
            </a:outerShdw>
          </a:effec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body" sz="half" idx="4294967295"/>
          </p:nvPr>
        </p:nvSpPr>
        <p:spPr>
          <a:xfrm>
            <a:off x="533400" y="3428999"/>
            <a:ext cx="8077200" cy="2286002"/>
          </a:xfrm>
          <a:prstGeom prst="rect">
            <a:avLst/>
          </a:prstGeom>
          <a:extLst>
            <a:ext uri="{C572A759-6A51-4108-AA02-DFA0A04FC94B}">
              <ma14:wrappingTextBoxFlag xmlns="" xmlns:ma14="http://schemas.microsoft.com/office/mac/drawingml/2011/main" val="1"/>
            </a:ext>
          </a:extLst>
        </p:spPr>
        <p:txBody>
          <a:bodyPr anchor="ctr">
            <a:normAutofit/>
          </a:bodyPr>
          <a:lstStyle/>
          <a:p>
            <a:pPr marL="0" indent="0" algn="ctr" defTabSz="832104">
              <a:spcBef>
                <a:spcPts val="600"/>
              </a:spcBef>
              <a:buSzTx/>
              <a:buNone/>
              <a:defRPr sz="2366" b="1">
                <a:solidFill>
                  <a:srgbClr val="00538E"/>
                </a:solidFill>
                <a:latin typeface="Segoe UI Semibold"/>
                <a:ea typeface="Segoe UI Semibold"/>
                <a:cs typeface="Segoe UI Semibold"/>
                <a:sym typeface="Segoe UI Semibold"/>
              </a:defRPr>
            </a:pPr>
            <a:r>
              <a:t>Thank you for taking the time to</a:t>
            </a:r>
          </a:p>
          <a:p>
            <a:pPr marL="0" indent="0" algn="ctr" defTabSz="832104">
              <a:spcBef>
                <a:spcPts val="600"/>
              </a:spcBef>
              <a:buSzTx/>
              <a:buNone/>
              <a:defRPr sz="2912" b="1">
                <a:solidFill>
                  <a:srgbClr val="C00000"/>
                </a:solidFill>
                <a:latin typeface="Segoe UI Semibold"/>
                <a:ea typeface="Segoe UI Semibold"/>
                <a:cs typeface="Segoe UI Semibold"/>
                <a:sym typeface="Segoe UI Semibold"/>
              </a:defRPr>
            </a:pPr>
            <a:r>
              <a:t>GET TRAINED</a:t>
            </a:r>
          </a:p>
          <a:p>
            <a:pPr marL="0" indent="0" algn="ctr" defTabSz="832104">
              <a:spcBef>
                <a:spcPts val="600"/>
              </a:spcBef>
              <a:buSzTx/>
              <a:buNone/>
              <a:defRPr sz="2366" b="1">
                <a:solidFill>
                  <a:srgbClr val="00538E"/>
                </a:solidFill>
                <a:latin typeface="Segoe UI Semibold"/>
                <a:ea typeface="Segoe UI Semibold"/>
                <a:cs typeface="Segoe UI Semibold"/>
                <a:sym typeface="Segoe UI Semibold"/>
              </a:defRPr>
            </a:pPr>
            <a:r>
              <a:t>to administer an epinephrine auto-injector</a:t>
            </a:r>
          </a:p>
          <a:p>
            <a:pPr marL="0" indent="0" algn="ctr" defTabSz="832104">
              <a:spcBef>
                <a:spcPts val="600"/>
              </a:spcBef>
              <a:buSzTx/>
              <a:buNone/>
              <a:defRPr sz="2366" b="1">
                <a:solidFill>
                  <a:srgbClr val="00538E"/>
                </a:solidFill>
                <a:latin typeface="Segoe UI Semibold"/>
                <a:ea typeface="Segoe UI Semibold"/>
                <a:cs typeface="Segoe UI Semibold"/>
                <a:sym typeface="Segoe UI Semibold"/>
              </a:defRPr>
            </a:pPr>
            <a:r>
              <a:t>in an emergency!</a:t>
            </a:r>
          </a:p>
        </p:txBody>
      </p:sp>
      <p:pic>
        <p:nvPicPr>
          <p:cNvPr id="209" name="image.jpg"/>
          <p:cNvPicPr>
            <a:picLocks noChangeAspect="1"/>
          </p:cNvPicPr>
          <p:nvPr/>
        </p:nvPicPr>
        <p:blipFill>
          <a:blip r:embed="rId3" cstate="print">
            <a:extLst/>
          </a:blip>
          <a:stretch>
            <a:fillRect/>
          </a:stretch>
        </p:blipFill>
        <p:spPr>
          <a:xfrm>
            <a:off x="2971800" y="381000"/>
            <a:ext cx="2819400" cy="2819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References</a:t>
            </a:r>
          </a:p>
        </p:txBody>
      </p:sp>
      <p:sp>
        <p:nvSpPr>
          <p:cNvPr id="212" name="Shape 212"/>
          <p:cNvSpPr>
            <a:spLocks noGrp="1"/>
          </p:cNvSpPr>
          <p:nvPr>
            <p:ph type="body" idx="4294967295"/>
          </p:nvPr>
        </p:nvSpPr>
        <p:spPr>
          <a:xfrm>
            <a:off x="612775" y="1600199"/>
            <a:ext cx="8153400" cy="4953002"/>
          </a:xfrm>
          <a:prstGeom prst="rect">
            <a:avLst/>
          </a:prstGeom>
          <a:extLst>
            <a:ext uri="{C572A759-6A51-4108-AA02-DFA0A04FC94B}">
              <ma14:wrappingTextBoxFlag xmlns="" xmlns:ma14="http://schemas.microsoft.com/office/mac/drawingml/2011/main" val="1"/>
            </a:ext>
          </a:extLst>
        </p:spPr>
        <p:txBody>
          <a:bodyPr>
            <a:normAutofit/>
          </a:bodyPr>
          <a:lstStyle/>
          <a:p>
            <a:pPr>
              <a:spcBef>
                <a:spcPts val="0"/>
              </a:spcBef>
              <a:buFont typeface="Wingdings"/>
              <a:buChar char="▪"/>
              <a:defRPr sz="2000"/>
            </a:pPr>
            <a:r>
              <a:rPr lang="en-US" sz="2000" dirty="0"/>
              <a:t>Guidelines for the Diagnosis and Management of Food Allergy in the United States: Report of the NIAID-Sponsored Expert Panel (2010). Journal of Allergy and Clinical Immunology, Volume 126 , Issue 6 , S1 - S58 </a:t>
            </a:r>
            <a:r>
              <a:rPr lang="en-US" dirty="0">
                <a:hlinkClick r:id="rId3"/>
              </a:rPr>
              <a:t>http://dx.doi.org/10.1016/j.jaci.2010.10.007</a:t>
            </a:r>
            <a:endParaRPr lang="en-US" dirty="0"/>
          </a:p>
          <a:p>
            <a:pPr>
              <a:spcBef>
                <a:spcPts val="0"/>
              </a:spcBef>
              <a:buChar char="▪"/>
              <a:defRPr sz="2000"/>
            </a:pPr>
            <a:r>
              <a:rPr dirty="0"/>
              <a:t>Centers for Disease Control and Prevention (CDC). (2013). </a:t>
            </a:r>
            <a:r>
              <a:rPr i="1" dirty="0"/>
              <a:t>Voluntary guidelines for managing food allergies in schools and early care and education programs</a:t>
            </a:r>
            <a:r>
              <a:rPr dirty="0"/>
              <a:t>. Washington DC: US Department of Health and Human Services.</a:t>
            </a:r>
          </a:p>
          <a:p>
            <a:pPr>
              <a:spcBef>
                <a:spcPts val="0"/>
              </a:spcBef>
              <a:buChar char="▪"/>
              <a:defRPr sz="2000"/>
            </a:pPr>
            <a:r>
              <a:rPr dirty="0" err="1"/>
              <a:t>Fineman</a:t>
            </a:r>
            <a:r>
              <a:rPr dirty="0"/>
              <a:t>, S. (2014). Optimal treatment of anaphylaxis: antihistamines versus epinephrine. </a:t>
            </a:r>
            <a:r>
              <a:rPr i="1" dirty="0"/>
              <a:t>Postgraduate Medicine, 126 </a:t>
            </a:r>
            <a:r>
              <a:rPr dirty="0"/>
              <a:t>(4), 73-81. </a:t>
            </a:r>
            <a:r>
              <a:rPr dirty="0" err="1"/>
              <a:t>doi</a:t>
            </a:r>
            <a:r>
              <a:rPr dirty="0"/>
              <a:t>: 10.3810/pgm.2014.07.2785</a:t>
            </a:r>
          </a:p>
          <a:p>
            <a:pPr>
              <a:spcBef>
                <a:spcPts val="0"/>
              </a:spcBef>
              <a:buChar char="▪"/>
              <a:defRPr sz="2000"/>
            </a:pPr>
            <a:r>
              <a:rPr dirty="0"/>
              <a:t>Food Allergy Research and Education (FARE) (2014).  Retrieved from: http://www.foodallergy.org/ </a:t>
            </a:r>
            <a:endParaRPr lang="en-US" dirty="0"/>
          </a:p>
          <a:p>
            <a:pPr>
              <a:spcBef>
                <a:spcPts val="0"/>
              </a:spcBef>
              <a:buChar char="▪"/>
              <a:defRPr sz="2000"/>
            </a:pPr>
            <a:endParaRPr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References</a:t>
            </a:r>
          </a:p>
        </p:txBody>
      </p:sp>
      <p:sp>
        <p:nvSpPr>
          <p:cNvPr id="215" name="Shape 215"/>
          <p:cNvSpPr>
            <a:spLocks noGrp="1"/>
          </p:cNvSpPr>
          <p:nvPr>
            <p:ph type="body" idx="4294967295"/>
          </p:nvPr>
        </p:nvSpPr>
        <p:spPr>
          <a:xfrm>
            <a:off x="612775" y="1600200"/>
            <a:ext cx="8153400" cy="4495800"/>
          </a:xfrm>
          <a:prstGeom prst="rect">
            <a:avLst/>
          </a:prstGeom>
          <a:extLst>
            <a:ext uri="{C572A759-6A51-4108-AA02-DFA0A04FC94B}">
              <ma14:wrappingTextBoxFlag xmlns="" xmlns:ma14="http://schemas.microsoft.com/office/mac/drawingml/2011/main" val="1"/>
            </a:ext>
          </a:extLst>
        </p:spPr>
        <p:txBody>
          <a:bodyPr>
            <a:normAutofit lnSpcReduction="10000"/>
          </a:bodyPr>
          <a:lstStyle/>
          <a:p>
            <a:pPr>
              <a:buFont typeface="Wingdings"/>
              <a:buChar char="▪"/>
              <a:defRPr sz="2000"/>
            </a:pPr>
            <a:r>
              <a:rPr lang="en-US" dirty="0"/>
              <a:t>National Association of School Nurses (NASN). (2014) </a:t>
            </a:r>
            <a:r>
              <a:rPr lang="en-US" i="1" dirty="0"/>
              <a:t>Sample protocol for treatment of anaphylaxis.  </a:t>
            </a:r>
            <a:r>
              <a:rPr lang="en-US" dirty="0"/>
              <a:t>Retrieved from: </a:t>
            </a:r>
            <a:r>
              <a:rPr lang="en-US" u="sng" dirty="0">
                <a:solidFill>
                  <a:srgbClr val="264C72"/>
                </a:solidFill>
                <a:uFill>
                  <a:solidFill>
                    <a:srgbClr val="264C72"/>
                  </a:solidFill>
                </a:uFill>
                <a:hlinkClick r:id="rId2"/>
              </a:rPr>
              <a:t>http://www.nasn.org/portals/0/resources/Sample_Anaphylaxis_Epinephrine_Administration_Protocol.pdf</a:t>
            </a:r>
            <a:r>
              <a:rPr lang="en-US" dirty="0"/>
              <a:t> </a:t>
            </a:r>
          </a:p>
          <a:p>
            <a:pPr>
              <a:buChar char="▪"/>
              <a:defRPr sz="2000"/>
            </a:pPr>
            <a:r>
              <a:rPr dirty="0"/>
              <a:t>Robinson, J. &amp; </a:t>
            </a:r>
            <a:r>
              <a:rPr dirty="0" err="1"/>
              <a:t>Ficca</a:t>
            </a:r>
            <a:r>
              <a:rPr dirty="0"/>
              <a:t>, M. (2011).  Managing the student with severe food allergies.  </a:t>
            </a:r>
            <a:r>
              <a:rPr i="1" dirty="0"/>
              <a:t>Journal of School Nursing, 28</a:t>
            </a:r>
            <a:r>
              <a:rPr dirty="0"/>
              <a:t>(3), 187-194.  </a:t>
            </a:r>
            <a:r>
              <a:rPr dirty="0" err="1"/>
              <a:t>doi</a:t>
            </a:r>
            <a:r>
              <a:rPr dirty="0"/>
              <a:t>: 10.1177/1059840511429686.</a:t>
            </a:r>
          </a:p>
          <a:p>
            <a:pPr>
              <a:buChar char="▪"/>
              <a:defRPr sz="2000"/>
            </a:pPr>
            <a:r>
              <a:rPr dirty="0"/>
              <a:t>Schoessler, S. &amp; White, M.  (2013) Recognition and treatment of anaphylaxis in the school setting:  The essential role of the school nurse.  </a:t>
            </a:r>
            <a:r>
              <a:rPr i="1" dirty="0"/>
              <a:t>NASN School Nurse, 29: </a:t>
            </a:r>
            <a:r>
              <a:rPr dirty="0"/>
              <a:t>407-415.  </a:t>
            </a:r>
            <a:r>
              <a:rPr dirty="0" err="1"/>
              <a:t>doi</a:t>
            </a:r>
            <a:r>
              <a:rPr dirty="0"/>
              <a:t>:  10.1177/1059840513506014</a:t>
            </a:r>
          </a:p>
          <a:p>
            <a:pPr>
              <a:buChar char="▪"/>
              <a:defRPr sz="2000"/>
            </a:pPr>
            <a:r>
              <a:rPr dirty="0" err="1"/>
              <a:t>Sicherer</a:t>
            </a:r>
            <a:r>
              <a:rPr dirty="0"/>
              <a:t>, S. &amp; Simons, F.E. (2007).  Self-</a:t>
            </a:r>
            <a:r>
              <a:rPr dirty="0" err="1"/>
              <a:t>injectable</a:t>
            </a:r>
            <a:r>
              <a:rPr dirty="0"/>
              <a:t> epinephrine for first aid management of anaphylaxis.  </a:t>
            </a:r>
            <a:r>
              <a:rPr i="1" dirty="0"/>
              <a:t>Pediatrics, 119</a:t>
            </a:r>
            <a:r>
              <a:rPr dirty="0"/>
              <a:t>(3), 638-646.  </a:t>
            </a:r>
            <a:r>
              <a:rPr dirty="0" err="1"/>
              <a:t>doi</a:t>
            </a:r>
            <a:r>
              <a:rPr dirty="0"/>
              <a:t>: 10.1542/peds.2006-3689.</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What Would You Do?</a:t>
            </a:r>
          </a:p>
        </p:txBody>
      </p:sp>
      <p:sp>
        <p:nvSpPr>
          <p:cNvPr id="104" name="Shape 104"/>
          <p:cNvSpPr>
            <a:spLocks noGrp="1"/>
          </p:cNvSpPr>
          <p:nvPr>
            <p:ph type="body" idx="4294967295"/>
          </p:nvPr>
        </p:nvSpPr>
        <p:spPr>
          <a:xfrm>
            <a:off x="457200" y="1752600"/>
            <a:ext cx="8153400" cy="4594225"/>
          </a:xfrm>
          <a:prstGeom prst="rect">
            <a:avLst/>
          </a:prstGeom>
          <a:extLst>
            <a:ext uri="{C572A759-6A51-4108-AA02-DFA0A04FC94B}">
              <ma14:wrappingTextBoxFlag xmlns="" xmlns:ma14="http://schemas.microsoft.com/office/mac/drawingml/2011/main" val="1"/>
            </a:ext>
          </a:extLst>
        </p:spPr>
        <p:txBody>
          <a:bodyPr>
            <a:normAutofit/>
          </a:bodyPr>
          <a:lstStyle/>
          <a:p>
            <a:pPr marL="312705" indent="-312705" defTabSz="896111">
              <a:lnSpc>
                <a:spcPct val="90000"/>
              </a:lnSpc>
              <a:spcBef>
                <a:spcPts val="600"/>
              </a:spcBef>
              <a:buChar char="▪"/>
              <a:defRPr sz="2842"/>
            </a:pPr>
            <a:r>
              <a:t>Bianca has a bee sting allergy</a:t>
            </a:r>
          </a:p>
          <a:p>
            <a:pPr marL="312705" indent="-312705" defTabSz="896111">
              <a:lnSpc>
                <a:spcPct val="90000"/>
              </a:lnSpc>
              <a:spcBef>
                <a:spcPts val="600"/>
              </a:spcBef>
              <a:buChar char="▪"/>
              <a:defRPr sz="2842"/>
            </a:pPr>
            <a:r>
              <a:t>Her class is on a field trip</a:t>
            </a:r>
          </a:p>
          <a:p>
            <a:pPr marL="312705" indent="-312705" defTabSz="896111">
              <a:lnSpc>
                <a:spcPct val="90000"/>
              </a:lnSpc>
              <a:spcBef>
                <a:spcPts val="600"/>
              </a:spcBef>
              <a:buChar char="▪"/>
              <a:defRPr sz="2842"/>
            </a:pPr>
            <a:r>
              <a:t>She tells the teacher that she was stung – </a:t>
            </a:r>
          </a:p>
          <a:p>
            <a:pPr marL="626967" lvl="1" indent="-267588" defTabSz="896111">
              <a:lnSpc>
                <a:spcPct val="90000"/>
              </a:lnSpc>
              <a:spcBef>
                <a:spcPts val="400"/>
              </a:spcBef>
              <a:buClr>
                <a:srgbClr val="00538E"/>
              </a:buClr>
              <a:buChar char="▪"/>
              <a:defRPr sz="2352"/>
            </a:pPr>
            <a:r>
              <a:t>The teacher sees that she is </a:t>
            </a:r>
          </a:p>
          <a:p>
            <a:pPr marL="0" lvl="2" indent="672084" defTabSz="896111">
              <a:lnSpc>
                <a:spcPct val="90000"/>
              </a:lnSpc>
              <a:spcBef>
                <a:spcPts val="400"/>
              </a:spcBef>
              <a:buSzTx/>
              <a:buNone/>
              <a:defRPr sz="2352"/>
            </a:pPr>
            <a:r>
              <a:t>pale and can hear that she is</a:t>
            </a:r>
          </a:p>
          <a:p>
            <a:pPr marL="0" lvl="2" indent="672084" defTabSz="896111">
              <a:lnSpc>
                <a:spcPct val="90000"/>
              </a:lnSpc>
              <a:spcBef>
                <a:spcPts val="400"/>
              </a:spcBef>
              <a:buSzTx/>
              <a:buNone/>
              <a:defRPr sz="2352"/>
            </a:pPr>
            <a:r>
              <a:t>wheezing</a:t>
            </a:r>
          </a:p>
          <a:p>
            <a:pPr marL="626967" lvl="1" indent="-267588" defTabSz="896111">
              <a:lnSpc>
                <a:spcPct val="90000"/>
              </a:lnSpc>
              <a:spcBef>
                <a:spcPts val="400"/>
              </a:spcBef>
              <a:buClr>
                <a:srgbClr val="00538E"/>
              </a:buClr>
              <a:buChar char="▪"/>
              <a:defRPr sz="2352"/>
            </a:pPr>
            <a:r>
              <a:t>Her tongue starts to swell,</a:t>
            </a:r>
          </a:p>
          <a:p>
            <a:pPr marL="267588" lvl="1" indent="91789" defTabSz="896111">
              <a:lnSpc>
                <a:spcPct val="90000"/>
              </a:lnSpc>
              <a:spcBef>
                <a:spcPts val="400"/>
              </a:spcBef>
              <a:buSzTx/>
              <a:buNone/>
              <a:defRPr sz="2352"/>
            </a:pPr>
            <a:r>
              <a:t>     she gasps for air</a:t>
            </a:r>
          </a:p>
          <a:p>
            <a:pPr marL="626967" lvl="1" indent="-267588" defTabSz="896111">
              <a:lnSpc>
                <a:spcPct val="90000"/>
              </a:lnSpc>
              <a:spcBef>
                <a:spcPts val="400"/>
              </a:spcBef>
              <a:buClr>
                <a:srgbClr val="00538E"/>
              </a:buClr>
              <a:buChar char="▪"/>
              <a:defRPr sz="2548"/>
            </a:pPr>
            <a:r>
              <a:t>Bianca is experiencing </a:t>
            </a:r>
          </a:p>
          <a:p>
            <a:pPr marL="312705" indent="-312705" defTabSz="896111">
              <a:lnSpc>
                <a:spcPct val="90000"/>
              </a:lnSpc>
              <a:spcBef>
                <a:spcPts val="600"/>
              </a:spcBef>
              <a:buSzTx/>
              <a:buNone/>
              <a:defRPr sz="2842"/>
            </a:pPr>
            <a:r>
              <a:t> 	</a:t>
            </a:r>
            <a:r>
              <a:rPr sz="2548"/>
              <a:t>anaphylaxis</a:t>
            </a:r>
          </a:p>
        </p:txBody>
      </p:sp>
      <p:grpSp>
        <p:nvGrpSpPr>
          <p:cNvPr id="107" name="Group 107"/>
          <p:cNvGrpSpPr/>
          <p:nvPr/>
        </p:nvGrpSpPr>
        <p:grpSpPr>
          <a:xfrm>
            <a:off x="4952999" y="3657600"/>
            <a:ext cx="3619502" cy="2686061"/>
            <a:chOff x="0" y="0"/>
            <a:chExt cx="3619500" cy="2686060"/>
          </a:xfrm>
        </p:grpSpPr>
        <p:pic>
          <p:nvPicPr>
            <p:cNvPr id="105" name="pretty face.jpg" descr="pretty face">
              <a:hlinkClick r:id="rId3"/>
            </p:cNvPr>
            <p:cNvPicPr>
              <a:picLocks noChangeAspect="1"/>
            </p:cNvPicPr>
            <p:nvPr/>
          </p:nvPicPr>
          <p:blipFill>
            <a:blip r:embed="rId4" cstate="print">
              <a:extLst/>
            </a:blip>
            <a:stretch>
              <a:fillRect/>
            </a:stretch>
          </p:blipFill>
          <p:spPr>
            <a:xfrm>
              <a:off x="304800" y="0"/>
              <a:ext cx="3314701" cy="2209801"/>
            </a:xfrm>
            <a:prstGeom prst="rect">
              <a:avLst/>
            </a:prstGeom>
            <a:ln w="57150" cap="flat">
              <a:solidFill>
                <a:srgbClr val="75A3D1"/>
              </a:solidFill>
              <a:prstDash val="solid"/>
              <a:round/>
            </a:ln>
            <a:effectLst>
              <a:outerShdw blurRad="50800" dist="38100" dir="2700000" rotWithShape="0">
                <a:srgbClr val="000000">
                  <a:alpha val="39999"/>
                </a:srgbClr>
              </a:outerShdw>
            </a:effectLst>
          </p:spPr>
        </p:pic>
        <p:sp>
          <p:nvSpPr>
            <p:cNvPr id="106" name="Shape 106"/>
            <p:cNvSpPr/>
            <p:nvPr/>
          </p:nvSpPr>
          <p:spPr>
            <a:xfrm>
              <a:off x="0" y="1981200"/>
              <a:ext cx="1752600" cy="704861"/>
            </a:xfrm>
            <a:prstGeom prst="rect">
              <a:avLst/>
            </a:prstGeom>
            <a:solidFill>
              <a:srgbClr val="FFFFFF"/>
            </a:solidFill>
            <a:ln w="38100" cap="flat">
              <a:solidFill>
                <a:srgbClr val="CC0000"/>
              </a:solidFill>
              <a:prstDash val="solid"/>
              <a:round/>
            </a:ln>
            <a:effectLst>
              <a:outerShdw blurRad="50800" dist="38100" dir="2700000" rotWithShape="0">
                <a:srgbClr val="000000">
                  <a:alpha val="39999"/>
                </a:srgbClr>
              </a:outerShdw>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spcBef>
                  <a:spcPts val="2400"/>
                </a:spcBef>
                <a:defRPr sz="4000" i="1">
                  <a:latin typeface="Cambria"/>
                  <a:ea typeface="Cambria"/>
                  <a:cs typeface="Cambria"/>
                  <a:sym typeface="Cambria"/>
                </a:defRPr>
              </a:lvl1pPr>
            </a:lstStyle>
            <a:p>
              <a:r>
                <a:t>Bianca</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You have moments to react</a:t>
            </a:r>
          </a:p>
        </p:txBody>
      </p:sp>
      <p:sp>
        <p:nvSpPr>
          <p:cNvPr id="110" name="Shape 110"/>
          <p:cNvSpPr>
            <a:spLocks noGrp="1"/>
          </p:cNvSpPr>
          <p:nvPr>
            <p:ph type="body" idx="4294967295"/>
          </p:nvPr>
        </p:nvSpPr>
        <p:spPr>
          <a:xfrm>
            <a:off x="612775" y="1600200"/>
            <a:ext cx="8153400" cy="4495800"/>
          </a:xfrm>
          <a:prstGeom prst="rect">
            <a:avLst/>
          </a:prstGeom>
          <a:extLst>
            <a:ext uri="{C572A759-6A51-4108-AA02-DFA0A04FC94B}">
              <ma14:wrappingTextBoxFlag xmlns="" xmlns:ma14="http://schemas.microsoft.com/office/mac/drawingml/2011/main" val="1"/>
            </a:ext>
          </a:extLst>
        </p:spPr>
        <p:txBody>
          <a:bodyPr>
            <a:normAutofit/>
          </a:bodyPr>
          <a:lstStyle/>
          <a:p>
            <a:pPr marL="296751" indent="-296751" defTabSz="850391">
              <a:spcBef>
                <a:spcPts val="600"/>
              </a:spcBef>
              <a:buChar char="▪"/>
              <a:defRPr sz="2697"/>
            </a:pPr>
            <a:r>
              <a:t>Bianca is having a life-threatening allergic reaction</a:t>
            </a:r>
          </a:p>
          <a:p>
            <a:pPr marL="296751" indent="-296751" defTabSz="850391">
              <a:spcBef>
                <a:spcPts val="600"/>
              </a:spcBef>
              <a:buChar char="▪"/>
              <a:defRPr sz="2697"/>
            </a:pPr>
            <a:r>
              <a:t>Without prompt treatment with a drug called epinephrine, Bianca could die within minutes</a:t>
            </a:r>
          </a:p>
          <a:p>
            <a:pPr marL="296751" indent="-296751" defTabSz="850391">
              <a:spcBef>
                <a:spcPts val="600"/>
              </a:spcBef>
              <a:buChar char="▪"/>
              <a:defRPr sz="2697"/>
            </a:pPr>
            <a:endParaRPr/>
          </a:p>
          <a:p>
            <a:pPr marL="296751" indent="-296751" defTabSz="850391">
              <a:spcBef>
                <a:spcPts val="600"/>
              </a:spcBef>
              <a:buChar char="▪"/>
              <a:defRPr sz="2697">
                <a:solidFill>
                  <a:srgbClr val="C00000"/>
                </a:solidFill>
                <a:latin typeface="Segoe Print"/>
                <a:ea typeface="Segoe Print"/>
                <a:cs typeface="Segoe Print"/>
                <a:sym typeface="Segoe Print"/>
              </a:defRPr>
            </a:pPr>
            <a:r>
              <a:t>Do you know what to do?</a:t>
            </a:r>
          </a:p>
          <a:p>
            <a:pPr marL="296751" indent="-296751" defTabSz="850391">
              <a:spcBef>
                <a:spcPts val="600"/>
              </a:spcBef>
              <a:buSzTx/>
              <a:buNone/>
              <a:defRPr sz="2697">
                <a:solidFill>
                  <a:srgbClr val="C00000"/>
                </a:solidFill>
                <a:latin typeface="Segoe Print"/>
                <a:ea typeface="Segoe Print"/>
                <a:cs typeface="Segoe Print"/>
                <a:sym typeface="Segoe Print"/>
              </a:defRPr>
            </a:pPr>
            <a:endParaRPr/>
          </a:p>
          <a:p>
            <a:pPr marL="296751" indent="-296751" defTabSz="850391">
              <a:spcBef>
                <a:spcPts val="600"/>
              </a:spcBef>
              <a:buChar char="▪"/>
              <a:defRPr sz="2697" b="1">
                <a:solidFill>
                  <a:srgbClr val="C00000"/>
                </a:solidFill>
                <a:latin typeface="Segoe Print"/>
                <a:ea typeface="Segoe Print"/>
                <a:cs typeface="Segoe Print"/>
                <a:sym typeface="Segoe Print"/>
              </a:defRPr>
            </a:pPr>
            <a:r>
              <a:t>Do you know how to give epinephrine?</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idx="4294967295"/>
          </p:nvPr>
        </p:nvSpPr>
        <p:spPr>
          <a:xfrm>
            <a:off x="990600" y="838200"/>
            <a:ext cx="6934200" cy="2438400"/>
          </a:xfrm>
          <a:prstGeom prst="rect">
            <a:avLst/>
          </a:prstGeom>
          <a:extLst>
            <a:ext uri="{C572A759-6A51-4108-AA02-DFA0A04FC94B}">
              <ma14:wrappingTextBoxFlag xmlns="" xmlns:ma14="http://schemas.microsoft.com/office/mac/drawingml/2011/main" val="1"/>
            </a:ext>
          </a:extLst>
        </p:spPr>
        <p:txBody>
          <a:bodyPr anchor="b">
            <a:normAutofit/>
          </a:bodyPr>
          <a:lstStyle>
            <a:lvl1pPr algn="ctr">
              <a:defRPr>
                <a:solidFill>
                  <a:srgbClr val="00538E"/>
                </a:solidFill>
              </a:defRPr>
            </a:lvl1pPr>
          </a:lstStyle>
          <a:p>
            <a:r>
              <a:t>BE EMPOWERED TO SAVE A LIFE - </a:t>
            </a:r>
          </a:p>
        </p:txBody>
      </p:sp>
      <p:pic>
        <p:nvPicPr>
          <p:cNvPr id="113" name="image.jpg"/>
          <p:cNvPicPr>
            <a:picLocks noChangeAspect="1"/>
          </p:cNvPicPr>
          <p:nvPr/>
        </p:nvPicPr>
        <p:blipFill>
          <a:blip r:embed="rId3" cstate="print">
            <a:extLst/>
          </a:blip>
          <a:stretch>
            <a:fillRect/>
          </a:stretch>
        </p:blipFill>
        <p:spPr>
          <a:xfrm>
            <a:off x="2667000" y="3505200"/>
            <a:ext cx="3581400" cy="2371725"/>
          </a:xfrm>
          <a:prstGeom prst="rect">
            <a:avLst/>
          </a:prstGeom>
          <a:ln w="12700">
            <a:miter lim="400000"/>
          </a:ln>
          <a:effectLst>
            <a:outerShdw blurRad="292100" dist="139700" dir="2700000" rotWithShape="0">
              <a:srgbClr val="333333">
                <a:alpha val="64999"/>
              </a:srgbClr>
            </a:outerShdw>
          </a:effectLst>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idx="4294967295"/>
          </p:nvPr>
        </p:nvSpPr>
        <p:spPr>
          <a:xfrm>
            <a:off x="612775" y="228600"/>
            <a:ext cx="8153400" cy="990600"/>
          </a:xfrm>
          <a:prstGeom prst="rect">
            <a:avLst/>
          </a:prstGeom>
          <a:extLst>
            <a:ext uri="{C572A759-6A51-4108-AA02-DFA0A04FC94B}">
              <ma14:wrappingTextBoxFlag xmlns="" xmlns:ma14="http://schemas.microsoft.com/office/mac/drawingml/2011/main" val="1"/>
            </a:ext>
          </a:extLst>
        </p:spPr>
        <p:txBody>
          <a:bodyPr>
            <a:normAutofit/>
          </a:bodyPr>
          <a:lstStyle/>
          <a:p>
            <a:r>
              <a:t>Objectives</a:t>
            </a:r>
          </a:p>
        </p:txBody>
      </p:sp>
      <p:sp>
        <p:nvSpPr>
          <p:cNvPr id="116" name="Shape 116"/>
          <p:cNvSpPr>
            <a:spLocks noGrp="1"/>
          </p:cNvSpPr>
          <p:nvPr>
            <p:ph type="body" idx="4294967295"/>
          </p:nvPr>
        </p:nvSpPr>
        <p:spPr>
          <a:xfrm>
            <a:off x="612775" y="2133600"/>
            <a:ext cx="8153400" cy="3962400"/>
          </a:xfrm>
          <a:prstGeom prst="rect">
            <a:avLst/>
          </a:prstGeom>
          <a:extLst>
            <a:ext uri="{C572A759-6A51-4108-AA02-DFA0A04FC94B}">
              <ma14:wrappingTextBoxFlag xmlns="" xmlns:ma14="http://schemas.microsoft.com/office/mac/drawingml/2011/main" val="1"/>
            </a:ext>
          </a:extLst>
        </p:spPr>
        <p:txBody>
          <a:bodyPr>
            <a:normAutofit/>
          </a:bodyPr>
          <a:lstStyle/>
          <a:p>
            <a:pPr marL="296751" indent="-296751" defTabSz="850391">
              <a:lnSpc>
                <a:spcPct val="90000"/>
              </a:lnSpc>
              <a:spcBef>
                <a:spcPts val="600"/>
              </a:spcBef>
              <a:buChar char="▪"/>
              <a:defRPr sz="2697"/>
            </a:pPr>
            <a:r>
              <a:t>Learn the</a:t>
            </a:r>
            <a:r>
              <a:rPr sz="2604"/>
              <a:t> </a:t>
            </a:r>
            <a:r>
              <a:t>signs and symptoms of anaphylaxis</a:t>
            </a:r>
            <a:endParaRPr sz="2232"/>
          </a:p>
          <a:p>
            <a:pPr marL="296751" indent="-296751" defTabSz="850391">
              <a:lnSpc>
                <a:spcPct val="90000"/>
              </a:lnSpc>
              <a:spcBef>
                <a:spcPts val="600"/>
              </a:spcBef>
              <a:buChar char="▪"/>
              <a:defRPr sz="2697"/>
            </a:pPr>
            <a:r>
              <a:t>Have the skills to administer an epinephrine auto-injector</a:t>
            </a:r>
            <a:endParaRPr sz="2232"/>
          </a:p>
          <a:p>
            <a:pPr marL="296751" indent="-296751" defTabSz="850391">
              <a:lnSpc>
                <a:spcPct val="90000"/>
              </a:lnSpc>
              <a:spcBef>
                <a:spcPts val="600"/>
              </a:spcBef>
              <a:buChar char="▪"/>
              <a:defRPr sz="2697"/>
            </a:pPr>
            <a:r>
              <a:t>Review the use of an Emergency Care Plan in responding to a student health emergency</a:t>
            </a:r>
          </a:p>
          <a:p>
            <a:pPr marL="296751" indent="-296751" defTabSz="850391">
              <a:lnSpc>
                <a:spcPct val="90000"/>
              </a:lnSpc>
              <a:spcBef>
                <a:spcPts val="600"/>
              </a:spcBef>
              <a:buChar char="▪"/>
              <a:defRPr sz="2697"/>
            </a:pPr>
            <a:endParaRPr/>
          </a:p>
          <a:p>
            <a:pPr marL="296751" indent="-296751" algn="ctr" defTabSz="850391">
              <a:lnSpc>
                <a:spcPct val="90000"/>
              </a:lnSpc>
              <a:spcBef>
                <a:spcPts val="600"/>
              </a:spcBef>
              <a:buSzTx/>
              <a:buNone/>
              <a:defRPr sz="2697">
                <a:solidFill>
                  <a:srgbClr val="C00000"/>
                </a:solidFill>
                <a:latin typeface="Segoe Print"/>
                <a:ea typeface="Segoe Print"/>
                <a:cs typeface="Segoe Print"/>
                <a:sym typeface="Segoe Print"/>
              </a:defRPr>
            </a:pPr>
            <a:r>
              <a:t>Learn to save the life of a child like Bianca!</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6257F8-24D6-46EE-B430-B391132CCC26}"/>
              </a:ext>
            </a:extLst>
          </p:cNvPr>
          <p:cNvSpPr txBox="1"/>
          <p:nvPr/>
        </p:nvSpPr>
        <p:spPr>
          <a:xfrm>
            <a:off x="2438400" y="2057400"/>
            <a:ext cx="3810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Segoe UI"/>
                <a:ea typeface="Segoe UI"/>
                <a:cs typeface="Segoe UI"/>
                <a:sym typeface="Segoe UI"/>
              </a:rPr>
              <a:t>Insert your state’s specific laws and regulations here</a:t>
            </a:r>
          </a:p>
        </p:txBody>
      </p:sp>
    </p:spTree>
    <p:extLst>
      <p:ext uri="{BB962C8B-B14F-4D97-AF65-F5344CB8AC3E}">
        <p14:creationId xmlns:p14="http://schemas.microsoft.com/office/powerpoint/2010/main" val="16072677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idx="4294967295"/>
          </p:nvPr>
        </p:nvSpPr>
        <p:spPr>
          <a:xfrm>
            <a:off x="1371600" y="1600200"/>
            <a:ext cx="7620000" cy="990600"/>
          </a:xfrm>
          <a:prstGeom prst="rect">
            <a:avLst/>
          </a:prstGeom>
          <a:extLst>
            <a:ext uri="{C572A759-6A51-4108-AA02-DFA0A04FC94B}">
              <ma14:wrappingTextBoxFlag xmlns="" xmlns:ma14="http://schemas.microsoft.com/office/mac/drawingml/2011/main" val="1"/>
            </a:ext>
          </a:extLst>
        </p:spPr>
        <p:txBody>
          <a:bodyPr>
            <a:normAutofit/>
          </a:bodyPr>
          <a:lstStyle>
            <a:lvl1pPr>
              <a:defRPr>
                <a:solidFill>
                  <a:srgbClr val="FFFFFF"/>
                </a:solidFill>
              </a:defRPr>
            </a:lvl1pPr>
          </a:lstStyle>
          <a:p>
            <a:r>
              <a:t>What is Anaphylaxis?</a:t>
            </a:r>
          </a:p>
        </p:txBody>
      </p:sp>
      <p:pic>
        <p:nvPicPr>
          <p:cNvPr id="119" name="image.png"/>
          <p:cNvPicPr>
            <a:picLocks noChangeAspect="1"/>
          </p:cNvPicPr>
          <p:nvPr/>
        </p:nvPicPr>
        <p:blipFill>
          <a:blip r:embed="rId3" cstate="print">
            <a:extLst/>
          </a:blip>
          <a:stretch>
            <a:fillRect/>
          </a:stretch>
        </p:blipFill>
        <p:spPr>
          <a:xfrm>
            <a:off x="1517650" y="2670175"/>
            <a:ext cx="6115050" cy="4059238"/>
          </a:xfrm>
          <a:prstGeom prst="rect">
            <a:avLst/>
          </a:prstGeom>
          <a:ln w="12700">
            <a:miter lim="400000"/>
          </a:ln>
        </p:spPr>
      </p:pic>
      <p:pic>
        <p:nvPicPr>
          <p:cNvPr id="120" name="image.jpg"/>
          <p:cNvPicPr>
            <a:picLocks noChangeAspect="1"/>
          </p:cNvPicPr>
          <p:nvPr/>
        </p:nvPicPr>
        <p:blipFill>
          <a:blip r:embed="rId4" cstate="print">
            <a:extLst/>
          </a:blip>
          <a:stretch>
            <a:fillRect/>
          </a:stretch>
        </p:blipFill>
        <p:spPr>
          <a:xfrm>
            <a:off x="7620000" y="228600"/>
            <a:ext cx="1295400" cy="12954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theme/theme1.xml><?xml version="1.0" encoding="utf-8"?>
<a:theme xmlns:a="http://schemas.openxmlformats.org/drawingml/2006/main" name="Median">
  <a:themeElements>
    <a:clrScheme name="Median">
      <a:dk1>
        <a:srgbClr val="000000"/>
      </a:dk1>
      <a:lt1>
        <a:srgbClr val="FFFFFF"/>
      </a:lt1>
      <a:dk2>
        <a:srgbClr val="A7A7A7"/>
      </a:dk2>
      <a:lt2>
        <a:srgbClr val="535353"/>
      </a:lt2>
      <a:accent1>
        <a:srgbClr val="B3152C"/>
      </a:accent1>
      <a:accent2>
        <a:srgbClr val="88B0D8"/>
      </a:accent2>
      <a:accent3>
        <a:srgbClr val="9BBB59"/>
      </a:accent3>
      <a:accent4>
        <a:srgbClr val="8064A2"/>
      </a:accent4>
      <a:accent5>
        <a:srgbClr val="4BACC6"/>
      </a:accent5>
      <a:accent6>
        <a:srgbClr val="F79646"/>
      </a:accent6>
      <a:hlink>
        <a:srgbClr val="0000FF"/>
      </a:hlink>
      <a:folHlink>
        <a:srgbClr val="FF00FF"/>
      </a:folHlink>
    </a:clrScheme>
    <a:fontScheme name="Median">
      <a:majorFont>
        <a:latin typeface="Helvetica"/>
        <a:ea typeface="Helvetica"/>
        <a:cs typeface="Helvetica"/>
      </a:majorFont>
      <a:minorFont>
        <a:latin typeface="Calibri"/>
        <a:ea typeface="Calibri"/>
        <a:cs typeface="Calibri"/>
      </a:minorFont>
    </a:fontScheme>
    <a:fmtScheme name="Medi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edian">
  <a:themeElements>
    <a:clrScheme name="Median">
      <a:dk1>
        <a:srgbClr val="000000"/>
      </a:dk1>
      <a:lt1>
        <a:srgbClr val="FFFFFF"/>
      </a:lt1>
      <a:dk2>
        <a:srgbClr val="A7A7A7"/>
      </a:dk2>
      <a:lt2>
        <a:srgbClr val="535353"/>
      </a:lt2>
      <a:accent1>
        <a:srgbClr val="B3152C"/>
      </a:accent1>
      <a:accent2>
        <a:srgbClr val="88B0D8"/>
      </a:accent2>
      <a:accent3>
        <a:srgbClr val="9BBB59"/>
      </a:accent3>
      <a:accent4>
        <a:srgbClr val="8064A2"/>
      </a:accent4>
      <a:accent5>
        <a:srgbClr val="4BACC6"/>
      </a:accent5>
      <a:accent6>
        <a:srgbClr val="F79646"/>
      </a:accent6>
      <a:hlink>
        <a:srgbClr val="0000FF"/>
      </a:hlink>
      <a:folHlink>
        <a:srgbClr val="FF00FF"/>
      </a:folHlink>
    </a:clrScheme>
    <a:fontScheme name="Median">
      <a:majorFont>
        <a:latin typeface="Helvetica"/>
        <a:ea typeface="Helvetica"/>
        <a:cs typeface="Helvetica"/>
      </a:majorFont>
      <a:minorFont>
        <a:latin typeface="Calibri"/>
        <a:ea typeface="Calibri"/>
        <a:cs typeface="Calibri"/>
      </a:minorFont>
    </a:fontScheme>
    <a:fmtScheme name="Medi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1476</TotalTime>
  <Words>4555</Words>
  <Application>Microsoft Office PowerPoint</Application>
  <PresentationFormat>On-screen Show (4:3)</PresentationFormat>
  <Paragraphs>308</Paragraphs>
  <Slides>35</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Cambria</vt:lpstr>
      <vt:lpstr>Helvetica</vt:lpstr>
      <vt:lpstr>Segoe Print</vt:lpstr>
      <vt:lpstr>Segoe UI</vt:lpstr>
      <vt:lpstr>Segoe UI Semibold</vt:lpstr>
      <vt:lpstr>Symbol</vt:lpstr>
      <vt:lpstr>Wingdings</vt:lpstr>
      <vt:lpstr>Median</vt:lpstr>
      <vt:lpstr>GET TRAINED©</vt:lpstr>
      <vt:lpstr>Get Trained 2016 Updates</vt:lpstr>
      <vt:lpstr>PowerPoint Presentation</vt:lpstr>
      <vt:lpstr>What Would You Do?</vt:lpstr>
      <vt:lpstr>You have moments to react</vt:lpstr>
      <vt:lpstr>BE EMPOWERED TO SAVE A LIFE - </vt:lpstr>
      <vt:lpstr>Objectives</vt:lpstr>
      <vt:lpstr>PowerPoint Presentation</vt:lpstr>
      <vt:lpstr>What is Anaphylaxis?</vt:lpstr>
      <vt:lpstr>What is an allergic reaction?</vt:lpstr>
      <vt:lpstr>Allergic Reactions</vt:lpstr>
      <vt:lpstr>Allergic Reactions</vt:lpstr>
      <vt:lpstr>Anaphylaxis (“an-a-fi-LAK-sis”)</vt:lpstr>
      <vt:lpstr>Allergic Management</vt:lpstr>
      <vt:lpstr>Allergy Management</vt:lpstr>
      <vt:lpstr>Signs and Symptoms</vt:lpstr>
      <vt:lpstr>What does it look like?</vt:lpstr>
      <vt:lpstr>What does it look like?</vt:lpstr>
      <vt:lpstr>What does it look like?</vt:lpstr>
      <vt:lpstr>How will I know what to do?</vt:lpstr>
      <vt:lpstr>Allergy Action/Emergency Care Plan</vt:lpstr>
      <vt:lpstr>Epinephrine Administration</vt:lpstr>
      <vt:lpstr>Epinephrine</vt:lpstr>
      <vt:lpstr>Epinephrine Auto-Injectors</vt:lpstr>
      <vt:lpstr>General Auto-injector Instructions</vt:lpstr>
      <vt:lpstr>General Auto-injector Instructions</vt:lpstr>
      <vt:lpstr>Steps to Follow in an Emergency</vt:lpstr>
      <vt:lpstr>Steps to Follow in an Emergency</vt:lpstr>
      <vt:lpstr>Steps to Follow in an Emergency</vt:lpstr>
      <vt:lpstr>Document and Debrief </vt:lpstr>
      <vt:lpstr>You Can Do It!</vt:lpstr>
      <vt:lpstr>YOU'VE BEEN EMPOWERED TO SAVE A LIFE! </vt:lpstr>
      <vt:lpstr>PowerPoint Presentation</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TRAINED©</dc:title>
  <dc:creator>Donna Mazyck</dc:creator>
  <cp:lastModifiedBy>deborah pontius</cp:lastModifiedBy>
  <cp:revision>9</cp:revision>
  <dcterms:modified xsi:type="dcterms:W3CDTF">2018-08-26T23:38:45Z</dcterms:modified>
</cp:coreProperties>
</file>